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0"/>
  </p:notesMasterIdLst>
  <p:handoutMasterIdLst>
    <p:handoutMasterId r:id="rId31"/>
  </p:handoutMasterIdLst>
  <p:sldIdLst>
    <p:sldId id="259" r:id="rId5"/>
    <p:sldId id="256" r:id="rId6"/>
    <p:sldId id="257" r:id="rId7"/>
    <p:sldId id="260" r:id="rId8"/>
    <p:sldId id="263" r:id="rId9"/>
    <p:sldId id="264" r:id="rId10"/>
    <p:sldId id="269" r:id="rId11"/>
    <p:sldId id="270" r:id="rId12"/>
    <p:sldId id="271" r:id="rId13"/>
    <p:sldId id="273" r:id="rId14"/>
    <p:sldId id="274" r:id="rId15"/>
    <p:sldId id="272" r:id="rId16"/>
    <p:sldId id="275" r:id="rId17"/>
    <p:sldId id="276" r:id="rId18"/>
    <p:sldId id="267" r:id="rId19"/>
    <p:sldId id="285" r:id="rId20"/>
    <p:sldId id="286" r:id="rId21"/>
    <p:sldId id="268" r:id="rId22"/>
    <p:sldId id="287" r:id="rId23"/>
    <p:sldId id="288" r:id="rId24"/>
    <p:sldId id="281" r:id="rId25"/>
    <p:sldId id="282" r:id="rId26"/>
    <p:sldId id="283" r:id="rId27"/>
    <p:sldId id="284" r:id="rId28"/>
    <p:sldId id="262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7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291" autoAdjust="0"/>
    <p:restoredTop sz="94660"/>
  </p:normalViewPr>
  <p:slideViewPr>
    <p:cSldViewPr snapToGrid="0">
      <p:cViewPr varScale="1">
        <p:scale>
          <a:sx n="143" d="100"/>
          <a:sy n="143" d="100"/>
        </p:scale>
        <p:origin x="135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5EAC724-B034-4F10-A9E8-56851A79B80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20872BB-3892-4F66-9266-36ADB83FAD5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B45424-6BAC-416C-8F6C-5F9DE854A36B}" type="datetimeFigureOut">
              <a:rPr lang="en-US" smtClean="0"/>
              <a:t>2/10/2025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CA138F-B9BA-4997-B3C2-DA8B17B6D5B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E86FBF-0AC4-4904-8ED7-0BD6E9AC71D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34D737-83BD-4FDE-8CF3-8BC01E7FC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07374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733702-C25A-40B9-9167-54BAA79B29B0}" type="datetimeFigureOut">
              <a:rPr lang="en-US" smtClean="0"/>
              <a:t>2/10/2025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2FC7A4-3D1B-482D-8C9D-7642A2CE30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92653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26152509-8D0C-4712-AA81-AF54972C78D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58E92B09-5AF4-4E86-A8BE-E866F0E2C017}" type="datetime1">
              <a:rPr lang="en-US" smtClean="0"/>
              <a:pPr/>
              <a:t>2/10/2025</a:t>
            </a:fld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A9A90DE7-FAAB-4B91-AC83-B18850F1EC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0FD5971E-BD21-416C-BC2E-97EE0E09A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95750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84B5929F-A28F-4256-A6B2-5D095331D0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B3ACFEBC-8634-4116-B617-2BE5C2034C2C}" type="datetime1">
              <a:rPr lang="en-US" smtClean="0"/>
              <a:pPr/>
              <a:t>2/10/2025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7C2F339A-915E-4496-B889-28FBBAAD3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28A2E5F-7F4D-4F39-A494-67088E804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8">
            <a:extLst>
              <a:ext uri="{FF2B5EF4-FFF2-40B4-BE49-F238E27FC236}">
                <a16:creationId xmlns:a16="http://schemas.microsoft.com/office/drawing/2014/main" id="{FC0C4515-8106-49DA-9C06-E98AF81524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9:……………………………………..</a:t>
            </a:r>
          </a:p>
        </p:txBody>
      </p:sp>
      <p:sp>
        <p:nvSpPr>
          <p:cNvPr id="12" name="Chart Placeholder 9">
            <a:extLst>
              <a:ext uri="{FF2B5EF4-FFF2-40B4-BE49-F238E27FC236}">
                <a16:creationId xmlns:a16="http://schemas.microsoft.com/office/drawing/2014/main" id="{F49327FB-190B-40C4-9FC9-66F9F7D12317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30201" y="1406769"/>
            <a:ext cx="5765800" cy="465589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Chart</a:t>
            </a:r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733EBCBB-E1FE-415C-8ED9-6D1F3674847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38875" y="1414463"/>
            <a:ext cx="5445125" cy="4656137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12262005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A21A061D-9F38-49ED-BAF8-8055D9FB97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92875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82F65D4C-DEE4-4C7B-91C4-D6D57A523E98}" type="datetime1">
              <a:rPr lang="en-US" smtClean="0"/>
              <a:pPr/>
              <a:t>2/10/2025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490FAA6E-46AD-4366-8E80-2F5BEB7D5B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9A5604C7-0828-446E-97CC-8D6162E69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8816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560333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4">
            <a:extLst>
              <a:ext uri="{FF2B5EF4-FFF2-40B4-BE49-F238E27FC236}">
                <a16:creationId xmlns:a16="http://schemas.microsoft.com/office/drawing/2014/main" id="{4C167836-5AFF-4757-AB55-39FD3BBF9D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88898" y="2461846"/>
            <a:ext cx="4614203" cy="1934307"/>
          </a:xfrm>
          <a:prstGeom prst="rect">
            <a:avLst/>
          </a:prstGeom>
        </p:spPr>
        <p:txBody>
          <a:bodyPr/>
          <a:lstStyle>
            <a:lvl1pPr algn="ctr">
              <a:defRPr sz="4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815202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30FC03-A82E-4B34-AE4B-8AC40A0CD5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2/10/2025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49FB7E-C73B-452D-861A-6C73FF59EC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5733BD-32DD-483E-A597-B70529CBD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8">
            <a:extLst>
              <a:ext uri="{FF2B5EF4-FFF2-40B4-BE49-F238E27FC236}">
                <a16:creationId xmlns:a16="http://schemas.microsoft.com/office/drawing/2014/main" id="{DEAFB3E9-4F5E-435C-B51A-CC5766A852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1:……………………………………..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9C57778-6639-411E-9B4C-12D035AECE2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38736" y="1058844"/>
            <a:ext cx="11514528" cy="490912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613295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84B5929F-A28F-4256-A6B2-5D095331D0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B3ACFEBC-8634-4116-B617-2BE5C2034C2C}" type="datetime1">
              <a:rPr lang="en-US" smtClean="0"/>
              <a:pPr/>
              <a:t>2/10/2025</a:t>
            </a:fld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7C2F339A-915E-4496-B889-28FBBAAD3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28A2E5F-7F4D-4F39-A494-67088E804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8">
            <a:extLst>
              <a:ext uri="{FF2B5EF4-FFF2-40B4-BE49-F238E27FC236}">
                <a16:creationId xmlns:a16="http://schemas.microsoft.com/office/drawing/2014/main" id="{FC0C4515-8106-49DA-9C06-E98AF81524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2:……………………………………..</a:t>
            </a:r>
          </a:p>
        </p:txBody>
      </p:sp>
      <p:sp>
        <p:nvSpPr>
          <p:cNvPr id="12" name="Chart Placeholder 9">
            <a:extLst>
              <a:ext uri="{FF2B5EF4-FFF2-40B4-BE49-F238E27FC236}">
                <a16:creationId xmlns:a16="http://schemas.microsoft.com/office/drawing/2014/main" id="{F49327FB-190B-40C4-9FC9-66F9F7D12317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30201" y="1406769"/>
            <a:ext cx="5765800" cy="465589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Chart</a:t>
            </a:r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733EBCBB-E1FE-415C-8ED9-6D1F3674847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38875" y="1414463"/>
            <a:ext cx="5445125" cy="4656137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8876699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8">
            <a:extLst>
              <a:ext uri="{FF2B5EF4-FFF2-40B4-BE49-F238E27FC236}">
                <a16:creationId xmlns:a16="http://schemas.microsoft.com/office/drawing/2014/main" id="{3E6AE9CF-41FF-46D0-BF7A-815E477789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3:……………………………………..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85E41C6-3987-4F5C-A750-35F5C730A5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7539" y="1032510"/>
            <a:ext cx="11515725" cy="4938713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C99BA7CA-DC84-4A35-BD8A-C14D582181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8CDB0C24-DFE0-41C5-B02D-FC32F5C22F7C}" type="datetime1">
              <a:rPr lang="en-US" smtClean="0"/>
              <a:pPr/>
              <a:t>2/10/2025</a:t>
            </a:fld>
            <a:endParaRPr lang="en-US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E1DCC345-F4E6-42D6-9173-88011D0E2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BD82AFB1-CD7C-4710-A82A-F9FEE6DA5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1265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98A78F82-82C6-4F07-B7D8-4A1219A1BB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19A9EFEF-A194-4819-82D7-1112425D0E86}" type="datetime1">
              <a:rPr lang="en-US" smtClean="0"/>
              <a:pPr/>
              <a:t>2/10/2025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12041C72-5CA2-4523-9F1E-50662A3276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3AD6B24F-6759-4931-A1C4-77BA8AF7E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8">
            <a:extLst>
              <a:ext uri="{FF2B5EF4-FFF2-40B4-BE49-F238E27FC236}">
                <a16:creationId xmlns:a16="http://schemas.microsoft.com/office/drawing/2014/main" id="{1CD850F7-B0EC-49AD-960D-051EAF5F36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4:……………………………………..</a:t>
            </a:r>
          </a:p>
        </p:txBody>
      </p:sp>
      <p:sp>
        <p:nvSpPr>
          <p:cNvPr id="11" name="Chart Placeholder 14">
            <a:extLst>
              <a:ext uri="{FF2B5EF4-FFF2-40B4-BE49-F238E27FC236}">
                <a16:creationId xmlns:a16="http://schemas.microsoft.com/office/drawing/2014/main" id="{4A80550F-98CB-400B-9D36-210A7AED20E8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38736" y="1406525"/>
            <a:ext cx="5757264" cy="4670425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Chart</a:t>
            </a:r>
          </a:p>
        </p:txBody>
      </p:sp>
      <p:sp>
        <p:nvSpPr>
          <p:cNvPr id="12" name="Table Placeholder 16">
            <a:extLst>
              <a:ext uri="{FF2B5EF4-FFF2-40B4-BE49-F238E27FC236}">
                <a16:creationId xmlns:a16="http://schemas.microsoft.com/office/drawing/2014/main" id="{15345DA2-1E92-473D-9483-A24F87614F3D}"/>
              </a:ext>
            </a:extLst>
          </p:cNvPr>
          <p:cNvSpPr>
            <a:spLocks noGrp="1"/>
          </p:cNvSpPr>
          <p:nvPr>
            <p:ph type="tbl" sz="quarter" idx="14" hasCustomPrompt="1"/>
          </p:nvPr>
        </p:nvSpPr>
        <p:spPr>
          <a:xfrm>
            <a:off x="6210300" y="1392239"/>
            <a:ext cx="5592763" cy="4684712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Table</a:t>
            </a:r>
          </a:p>
        </p:txBody>
      </p:sp>
    </p:spTree>
    <p:extLst>
      <p:ext uri="{BB962C8B-B14F-4D97-AF65-F5344CB8AC3E}">
        <p14:creationId xmlns:p14="http://schemas.microsoft.com/office/powerpoint/2010/main" val="324268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4F1F29B1-F2F8-4527-A0B9-5A566F0DB5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EEBFCEF3-2DDE-476B-8A96-303EC557333C}" type="datetime1">
              <a:rPr lang="en-US" smtClean="0"/>
              <a:pPr/>
              <a:t>2/10/2025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1F89192-9608-4DA0-9D58-CE5D74F016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41300396-45C9-472A-AA37-70408F1C2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45B855E6-8413-49D5-929E-33A3B362751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58372" y="1248325"/>
            <a:ext cx="7391400" cy="5205412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itle 8">
            <a:extLst>
              <a:ext uri="{FF2B5EF4-FFF2-40B4-BE49-F238E27FC236}">
                <a16:creationId xmlns:a16="http://schemas.microsoft.com/office/drawing/2014/main" id="{AB6BBE52-BFE6-4B4F-95C1-25C2EB84A6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58372" y="404265"/>
            <a:ext cx="7391400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5:……………………………………..</a:t>
            </a:r>
          </a:p>
        </p:txBody>
      </p:sp>
    </p:spTree>
    <p:extLst>
      <p:ext uri="{BB962C8B-B14F-4D97-AF65-F5344CB8AC3E}">
        <p14:creationId xmlns:p14="http://schemas.microsoft.com/office/powerpoint/2010/main" val="41134391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8">
            <a:extLst>
              <a:ext uri="{FF2B5EF4-FFF2-40B4-BE49-F238E27FC236}">
                <a16:creationId xmlns:a16="http://schemas.microsoft.com/office/drawing/2014/main" id="{3E6AE9CF-41FF-46D0-BF7A-815E477789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6:……………………………………..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85E41C6-3987-4F5C-A750-35F5C730A5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7539" y="1032510"/>
            <a:ext cx="11515725" cy="4938713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C99BA7CA-DC84-4A35-BD8A-C14D582181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8CDB0C24-DFE0-41C5-B02D-FC32F5C22F7C}" type="datetime1">
              <a:rPr lang="en-US" smtClean="0"/>
              <a:pPr/>
              <a:t>2/10/2025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E1DCC345-F4E6-42D6-9173-88011D0E2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BD82AFB1-CD7C-4710-A82A-F9FEE6DA5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3358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84B5929F-A28F-4256-A6B2-5D095331D0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B3ACFEBC-8634-4116-B617-2BE5C2034C2C}" type="datetime1">
              <a:rPr lang="en-US" smtClean="0"/>
              <a:pPr/>
              <a:t>2/10/2025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7C2F339A-915E-4496-B889-28FBBAAD3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28A2E5F-7F4D-4F39-A494-67088E804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8">
            <a:extLst>
              <a:ext uri="{FF2B5EF4-FFF2-40B4-BE49-F238E27FC236}">
                <a16:creationId xmlns:a16="http://schemas.microsoft.com/office/drawing/2014/main" id="{FC0C4515-8106-49DA-9C06-E98AF81524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7:……………………………………..</a:t>
            </a:r>
          </a:p>
        </p:txBody>
      </p:sp>
      <p:sp>
        <p:nvSpPr>
          <p:cNvPr id="12" name="Chart Placeholder 9">
            <a:extLst>
              <a:ext uri="{FF2B5EF4-FFF2-40B4-BE49-F238E27FC236}">
                <a16:creationId xmlns:a16="http://schemas.microsoft.com/office/drawing/2014/main" id="{F49327FB-190B-40C4-9FC9-66F9F7D12317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30201" y="1406769"/>
            <a:ext cx="5765800" cy="465589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Chart</a:t>
            </a:r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733EBCBB-E1FE-415C-8ED9-6D1F3674847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38875" y="1414463"/>
            <a:ext cx="5445125" cy="4656137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9605850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8">
            <a:extLst>
              <a:ext uri="{FF2B5EF4-FFF2-40B4-BE49-F238E27FC236}">
                <a16:creationId xmlns:a16="http://schemas.microsoft.com/office/drawing/2014/main" id="{3E6AE9CF-41FF-46D0-BF7A-815E477789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8:……………………………………..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85E41C6-3987-4F5C-A750-35F5C730A5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7539" y="1032510"/>
            <a:ext cx="11515725" cy="4938713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C99BA7CA-DC84-4A35-BD8A-C14D582181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8CDB0C24-DFE0-41C5-B02D-FC32F5C22F7C}" type="datetime1">
              <a:rPr lang="en-US" smtClean="0"/>
              <a:pPr/>
              <a:t>2/10/2025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E1DCC345-F4E6-42D6-9173-88011D0E2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BD82AFB1-CD7C-4710-A82A-F9FEE6DA5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0320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95433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5" r:id="rId5"/>
    <p:sldLayoutId id="2147483654" r:id="rId6"/>
    <p:sldLayoutId id="2147483660" r:id="rId7"/>
    <p:sldLayoutId id="2147483659" r:id="rId8"/>
    <p:sldLayoutId id="2147483658" r:id="rId9"/>
    <p:sldLayoutId id="2147483661" r:id="rId10"/>
    <p:sldLayoutId id="2147483656" r:id="rId11"/>
    <p:sldLayoutId id="2147483657" r:id="rId12"/>
    <p:sldLayoutId id="2147483649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663553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CONVERTING INTEGERS TO BINARY BIT STRINGS</a:t>
            </a:r>
            <a:r>
              <a:rPr lang="en-US" dirty="0"/>
              <a:t>– PSEUDOCODE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73E091-9DCD-4DE7-96D1-A93E44E0F5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38735" y="1058844"/>
            <a:ext cx="6925093" cy="4909124"/>
          </a:xfrm>
        </p:spPr>
        <p:txBody>
          <a:bodyPr/>
          <a:lstStyle/>
          <a:p>
            <a:pPr marL="0" indent="0">
              <a:buNone/>
            </a:pPr>
            <a:endParaRPr lang="en-US" sz="2000" dirty="0"/>
          </a:p>
          <a:p>
            <a:r>
              <a:rPr lang="en-US" sz="2000" dirty="0"/>
              <a:t>Calling recursively to convert N/2 to a bit string, after that, combine the result with the rightmost bit (N mod 2)</a:t>
            </a:r>
          </a:p>
          <a:p>
            <a:pPr lvl="1"/>
            <a:endParaRPr lang="en-US" sz="2000" dirty="0"/>
          </a:p>
          <a:p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573E091-9DCD-4DE7-96D1-A93E44E0F5B9}"/>
              </a:ext>
            </a:extLst>
          </p:cNvPr>
          <p:cNvSpPr txBox="1">
            <a:spLocks/>
          </p:cNvSpPr>
          <p:nvPr/>
        </p:nvSpPr>
        <p:spPr>
          <a:xfrm>
            <a:off x="7356297" y="1059449"/>
            <a:ext cx="4713451" cy="2127701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b="1" dirty="0">
                <a:latin typeface="Consolas" panose="020B0609020204030204" pitchFamily="49" charset="0"/>
              </a:rPr>
              <a:t>Convert(N){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400" b="1" dirty="0">
                <a:latin typeface="Consolas" panose="020B0609020204030204" pitchFamily="49" charset="0"/>
              </a:rPr>
              <a:t>   if N = 0 then return;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400" b="1" dirty="0">
                <a:latin typeface="Consolas" panose="020B0609020204030204" pitchFamily="49" charset="0"/>
              </a:rPr>
              <a:t>   Convert(N/2);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400" b="1" dirty="0">
                <a:latin typeface="Consolas" panose="020B0609020204030204" pitchFamily="49" charset="0"/>
              </a:rPr>
              <a:t>   b = N mod 2;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400" b="1" dirty="0">
                <a:latin typeface="Consolas" panose="020B0609020204030204" pitchFamily="49" charset="0"/>
              </a:rPr>
              <a:t>   print(b);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400" b="1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7416166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736" y="112543"/>
            <a:ext cx="11853264" cy="436098"/>
          </a:xfrm>
        </p:spPr>
        <p:txBody>
          <a:bodyPr/>
          <a:lstStyle/>
          <a:p>
            <a:r>
              <a:rPr lang="en-US" sz="2800" dirty="0"/>
              <a:t>CONVERTING INTEGERS TO BINARY BIT STRINGS</a:t>
            </a:r>
            <a:r>
              <a:rPr lang="en-US" dirty="0"/>
              <a:t>– COMPLETE CODE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573E091-9DCD-4DE7-96D1-A93E44E0F5B9}"/>
              </a:ext>
            </a:extLst>
          </p:cNvPr>
          <p:cNvSpPr txBox="1">
            <a:spLocks/>
          </p:cNvSpPr>
          <p:nvPr/>
        </p:nvSpPr>
        <p:spPr>
          <a:xfrm>
            <a:off x="4017197" y="1069724"/>
            <a:ext cx="3842534" cy="4396128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#include &lt;</a:t>
            </a:r>
            <a:r>
              <a:rPr lang="en-US" sz="1400" b="1" dirty="0" err="1">
                <a:latin typeface="Consolas" panose="020B0609020204030204" pitchFamily="49" charset="0"/>
              </a:rPr>
              <a:t>stdio.h</a:t>
            </a:r>
            <a:r>
              <a:rPr lang="en-US" sz="1400" b="1" dirty="0"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void convert(</a:t>
            </a: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N){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	if(N == 0) return;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	</a:t>
            </a: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b = N%2;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	convert(N/2);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	</a:t>
            </a:r>
            <a:r>
              <a:rPr lang="en-US" sz="1400" b="1" dirty="0" err="1">
                <a:latin typeface="Consolas" panose="020B0609020204030204" pitchFamily="49" charset="0"/>
              </a:rPr>
              <a:t>printf</a:t>
            </a:r>
            <a:r>
              <a:rPr lang="en-US" sz="1400" b="1" dirty="0">
                <a:latin typeface="Consolas" panose="020B0609020204030204" pitchFamily="49" charset="0"/>
              </a:rPr>
              <a:t>("%</a:t>
            </a:r>
            <a:r>
              <a:rPr lang="en-US" sz="1400" b="1" dirty="0" err="1">
                <a:latin typeface="Consolas" panose="020B0609020204030204" pitchFamily="49" charset="0"/>
              </a:rPr>
              <a:t>d",b</a:t>
            </a:r>
            <a:r>
              <a:rPr lang="en-US" sz="1400" b="1" dirty="0"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main(){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	</a:t>
            </a: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N; </a:t>
            </a:r>
            <a:r>
              <a:rPr lang="en-US" sz="1400" b="1" dirty="0" err="1">
                <a:latin typeface="Consolas" panose="020B0609020204030204" pitchFamily="49" charset="0"/>
              </a:rPr>
              <a:t>scanf</a:t>
            </a:r>
            <a:r>
              <a:rPr lang="en-US" sz="1400" b="1" dirty="0">
                <a:latin typeface="Consolas" panose="020B0609020204030204" pitchFamily="49" charset="0"/>
              </a:rPr>
              <a:t>("%</a:t>
            </a:r>
            <a:r>
              <a:rPr lang="en-US" sz="1400" b="1" dirty="0" err="1">
                <a:latin typeface="Consolas" panose="020B0609020204030204" pitchFamily="49" charset="0"/>
              </a:rPr>
              <a:t>d",&amp;N</a:t>
            </a:r>
            <a:r>
              <a:rPr lang="en-US" sz="1400" b="1" dirty="0"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	convert(N);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	return 0;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649092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HANOI TOWER (P.02.04.03)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573E091-9DCD-4DE7-96D1-A93E44E0F5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38736" y="811094"/>
            <a:ext cx="11514528" cy="4909124"/>
          </a:xfrm>
        </p:spPr>
        <p:txBody>
          <a:bodyPr/>
          <a:lstStyle/>
          <a:p>
            <a:r>
              <a:rPr lang="en-US" sz="2000" dirty="0"/>
              <a:t>Given n disks with different radii and 3 piles A, B, C. Initially n disks are located at pile A in order of small disk above and large disk below. Find a way to transfer n disks from pile A to pile B (using pile C as an intermediary) according to the principle</a:t>
            </a:r>
          </a:p>
          <a:p>
            <a:pPr lvl="1"/>
            <a:r>
              <a:rPr lang="en-US" sz="2000" dirty="0"/>
              <a:t>At each step, only 1 top disc can be transferred from 1 pile to 1 other pile (placed on top).</a:t>
            </a:r>
          </a:p>
          <a:p>
            <a:pPr lvl="1"/>
            <a:r>
              <a:rPr lang="en-US" sz="2000" dirty="0"/>
              <a:t>It is not allowed for a large disc to lie above a small disc at a certain pile</a:t>
            </a:r>
          </a:p>
          <a:p>
            <a:r>
              <a:rPr lang="en-US" sz="2000" dirty="0"/>
              <a:t>Data</a:t>
            </a:r>
          </a:p>
          <a:p>
            <a:pPr lvl="1"/>
            <a:r>
              <a:rPr lang="en-US" sz="2000" dirty="0"/>
              <a:t>One line with 4 positive integers: n, A, B, C (1 &lt;= n &lt;= 20, 1 &lt;= A, B, C &lt;= 100)</a:t>
            </a:r>
          </a:p>
          <a:p>
            <a:r>
              <a:rPr lang="en-US" sz="2000" dirty="0"/>
              <a:t>Result</a:t>
            </a:r>
          </a:p>
          <a:p>
            <a:pPr lvl="1"/>
            <a:r>
              <a:rPr lang="en-US" sz="2000" dirty="0"/>
              <a:t>Line 1: an integer m (the number of steps)</a:t>
            </a:r>
          </a:p>
          <a:p>
            <a:pPr lvl="1"/>
            <a:r>
              <a:rPr lang="en-US" sz="2000" dirty="0"/>
              <a:t>Line </a:t>
            </a:r>
            <a:r>
              <a:rPr lang="en-US" sz="2000" dirty="0" err="1"/>
              <a:t>i</a:t>
            </a:r>
            <a:r>
              <a:rPr lang="en-US" sz="2000" dirty="0"/>
              <a:t> + 1 (</a:t>
            </a:r>
            <a:r>
              <a:rPr lang="en-US" sz="2000" dirty="0" err="1"/>
              <a:t>i</a:t>
            </a:r>
            <a:r>
              <a:rPr lang="en-US" sz="2000" dirty="0"/>
              <a:t> = 1, 2, …, m) contains 2 positive integers X and Y: at step </a:t>
            </a:r>
            <a:r>
              <a:rPr lang="en-US" sz="2000" dirty="0" err="1"/>
              <a:t>i</a:t>
            </a:r>
            <a:r>
              <a:rPr lang="en-US" sz="2000" dirty="0"/>
              <a:t>, move 1 disk from pile X to pile Y</a:t>
            </a:r>
          </a:p>
          <a:p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809327"/>
              </p:ext>
            </p:extLst>
          </p:nvPr>
        </p:nvGraphicFramePr>
        <p:xfrm>
          <a:off x="2400111" y="4487346"/>
          <a:ext cx="8128000" cy="1559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stdin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stdout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2  11</a:t>
                      </a:r>
                      <a:r>
                        <a:rPr lang="en-US" baseline="0" dirty="0"/>
                        <a:t>  22  33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  <a:p>
                      <a:pPr marL="342900" indent="-342900">
                        <a:buAutoNum type="arabicPlain" startAt="11"/>
                      </a:pPr>
                      <a:r>
                        <a:rPr lang="en-US" dirty="0"/>
                        <a:t>33</a:t>
                      </a:r>
                    </a:p>
                    <a:p>
                      <a:pPr marL="0" indent="0">
                        <a:buNone/>
                      </a:pPr>
                      <a:r>
                        <a:rPr lang="en-US" baseline="0" dirty="0"/>
                        <a:t>11  22</a:t>
                      </a:r>
                    </a:p>
                    <a:p>
                      <a:pPr marL="0" indent="0">
                        <a:buNone/>
                      </a:pPr>
                      <a:r>
                        <a:rPr lang="en-US" baseline="0" dirty="0"/>
                        <a:t>33  22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671573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HANOI TOWER - PSEUDOCODE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573E091-9DCD-4DE7-96D1-A93E44E0F5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38736" y="1058844"/>
            <a:ext cx="7274415" cy="4909124"/>
          </a:xfrm>
        </p:spPr>
        <p:txBody>
          <a:bodyPr/>
          <a:lstStyle/>
          <a:p>
            <a:r>
              <a:rPr lang="en-US" sz="2000" dirty="0"/>
              <a:t>Algorithm:</a:t>
            </a:r>
          </a:p>
          <a:p>
            <a:pPr lvl="1"/>
            <a:r>
              <a:rPr lang="en-US" sz="2000" dirty="0"/>
              <a:t>Move n-1 disks from pile A to pile C, taking B as the intermediate pile</a:t>
            </a:r>
          </a:p>
          <a:p>
            <a:pPr lvl="1"/>
            <a:r>
              <a:rPr lang="en-US" sz="2000" dirty="0"/>
              <a:t>Move 1 disc from peg A to peg B</a:t>
            </a:r>
          </a:p>
          <a:p>
            <a:pPr lvl="1"/>
            <a:r>
              <a:rPr lang="en-US" sz="2000" dirty="0"/>
              <a:t>Move n-1 disks from pile C to pile B, taking A as the intermediate pile</a:t>
            </a:r>
          </a:p>
          <a:p>
            <a:pPr lvl="1"/>
            <a:endParaRPr lang="en-US" sz="2000" dirty="0"/>
          </a:p>
          <a:p>
            <a:r>
              <a:rPr lang="en-US" sz="2000" dirty="0"/>
              <a:t>The number of steps: 2</a:t>
            </a:r>
            <a:r>
              <a:rPr lang="en-US" sz="2000" i="1" baseline="30000" dirty="0"/>
              <a:t>n</a:t>
            </a:r>
            <a:r>
              <a:rPr lang="en-US" sz="2000" dirty="0"/>
              <a:t>-1</a:t>
            </a:r>
          </a:p>
          <a:p>
            <a:pPr lvl="1"/>
            <a:endParaRPr lang="en-US" sz="2000" dirty="0"/>
          </a:p>
          <a:p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573E091-9DCD-4DE7-96D1-A93E44E0F5B9}"/>
              </a:ext>
            </a:extLst>
          </p:cNvPr>
          <p:cNvSpPr txBox="1">
            <a:spLocks/>
          </p:cNvSpPr>
          <p:nvPr/>
        </p:nvSpPr>
        <p:spPr>
          <a:xfrm>
            <a:off x="8476180" y="1059449"/>
            <a:ext cx="3593568" cy="2721441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b="1" dirty="0">
                <a:latin typeface="Consolas" panose="020B0609020204030204" pitchFamily="49" charset="0"/>
              </a:rPr>
              <a:t>move(n, A, B, C){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400" b="1" dirty="0">
                <a:latin typeface="Consolas" panose="020B0609020204030204" pitchFamily="49" charset="0"/>
              </a:rPr>
              <a:t>  if n = 1 then print(A, B);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400" b="1" dirty="0">
                <a:latin typeface="Consolas" panose="020B0609020204030204" pitchFamily="49" charset="0"/>
              </a:rPr>
              <a:t>  else 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 move(n-1, A, C, B);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 move(1, A, B, C);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 move(n-1, C, B, A);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400" b="1" dirty="0">
                <a:latin typeface="Consolas" panose="020B0609020204030204" pitchFamily="49" charset="0"/>
              </a:rPr>
              <a:t>  }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400" b="1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964888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HANOI TOWER – COMPLETE CODE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573E091-9DCD-4DE7-96D1-A93E44E0F5B9}"/>
              </a:ext>
            </a:extLst>
          </p:cNvPr>
          <p:cNvSpPr txBox="1">
            <a:spLocks/>
          </p:cNvSpPr>
          <p:nvPr/>
        </p:nvSpPr>
        <p:spPr>
          <a:xfrm>
            <a:off x="421240" y="966981"/>
            <a:ext cx="5065160" cy="390297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#include &lt;</a:t>
            </a:r>
            <a:r>
              <a:rPr lang="en-US" sz="1400" b="1" dirty="0" err="1">
                <a:latin typeface="Consolas" panose="020B0609020204030204" pitchFamily="49" charset="0"/>
              </a:rPr>
              <a:t>stdio.h</a:t>
            </a:r>
            <a:r>
              <a:rPr lang="en-US" sz="1400" b="1" dirty="0"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n;</a:t>
            </a:r>
          </a:p>
          <a:p>
            <a:pPr marL="0" indent="0">
              <a:buNone/>
            </a:pP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A, B, C;</a:t>
            </a:r>
          </a:p>
          <a:p>
            <a:pPr marL="0" indent="0">
              <a:buNone/>
            </a:pPr>
            <a:endParaRPr lang="en-US" sz="1400" b="1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void move(</a:t>
            </a: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n, </a:t>
            </a: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A, </a:t>
            </a: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B, </a:t>
            </a: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C){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	if(n==1){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		</a:t>
            </a:r>
            <a:r>
              <a:rPr lang="en-US" sz="1400" b="1" dirty="0" err="1">
                <a:latin typeface="Consolas" panose="020B0609020204030204" pitchFamily="49" charset="0"/>
              </a:rPr>
              <a:t>printf</a:t>
            </a:r>
            <a:r>
              <a:rPr lang="en-US" sz="1400" b="1" dirty="0">
                <a:latin typeface="Consolas" panose="020B0609020204030204" pitchFamily="49" charset="0"/>
              </a:rPr>
              <a:t>("%d %d\</a:t>
            </a:r>
            <a:r>
              <a:rPr lang="en-US" sz="1400" b="1" dirty="0" err="1">
                <a:latin typeface="Consolas" panose="020B0609020204030204" pitchFamily="49" charset="0"/>
              </a:rPr>
              <a:t>n",A,B</a:t>
            </a:r>
            <a:r>
              <a:rPr lang="en-US" sz="1400" b="1" dirty="0">
                <a:latin typeface="Consolas" panose="020B0609020204030204" pitchFamily="49" charset="0"/>
              </a:rPr>
              <a:t>); return;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	}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	move(n-1,A,C,B);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	move(1,A,B,C);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	move(n-1,C,B,A);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573E091-9DCD-4DE7-96D1-A93E44E0F5B9}"/>
              </a:ext>
            </a:extLst>
          </p:cNvPr>
          <p:cNvSpPr txBox="1">
            <a:spLocks/>
          </p:cNvSpPr>
          <p:nvPr/>
        </p:nvSpPr>
        <p:spPr>
          <a:xfrm>
            <a:off x="5928185" y="966981"/>
            <a:ext cx="5895653" cy="390297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main(){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	</a:t>
            </a:r>
            <a:r>
              <a:rPr lang="en-US" sz="1400" b="1" dirty="0" err="1">
                <a:latin typeface="Consolas" panose="020B0609020204030204" pitchFamily="49" charset="0"/>
              </a:rPr>
              <a:t>scanf</a:t>
            </a:r>
            <a:r>
              <a:rPr lang="en-US" sz="1400" b="1" dirty="0">
                <a:latin typeface="Consolas" panose="020B0609020204030204" pitchFamily="49" charset="0"/>
              </a:rPr>
              <a:t>("%</a:t>
            </a:r>
            <a:r>
              <a:rPr lang="en-US" sz="1400" b="1" dirty="0" err="1">
                <a:latin typeface="Consolas" panose="020B0609020204030204" pitchFamily="49" charset="0"/>
              </a:rPr>
              <a:t>d%d%d%d</a:t>
            </a:r>
            <a:r>
              <a:rPr lang="en-US" sz="1400" b="1" dirty="0">
                <a:latin typeface="Consolas" panose="020B0609020204030204" pitchFamily="49" charset="0"/>
              </a:rPr>
              <a:t>",&amp;</a:t>
            </a:r>
            <a:r>
              <a:rPr lang="en-US" sz="1400" b="1" dirty="0" err="1">
                <a:latin typeface="Consolas" panose="020B0609020204030204" pitchFamily="49" charset="0"/>
              </a:rPr>
              <a:t>n,&amp;A,&amp;B,&amp;C</a:t>
            </a:r>
            <a:r>
              <a:rPr lang="en-US" sz="1400" b="1" dirty="0"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	</a:t>
            </a: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step = 1;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	for(</a:t>
            </a: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 = 1; 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 &lt;= n; 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++) step = step*2;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	step = step - 1;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	</a:t>
            </a:r>
            <a:r>
              <a:rPr lang="en-US" sz="1400" b="1" dirty="0" err="1">
                <a:latin typeface="Consolas" panose="020B0609020204030204" pitchFamily="49" charset="0"/>
              </a:rPr>
              <a:t>printf</a:t>
            </a:r>
            <a:r>
              <a:rPr lang="en-US" sz="1400" b="1" dirty="0">
                <a:latin typeface="Consolas" panose="020B0609020204030204" pitchFamily="49" charset="0"/>
              </a:rPr>
              <a:t>("%d\</a:t>
            </a:r>
            <a:r>
              <a:rPr lang="en-US" sz="1400" b="1" dirty="0" err="1">
                <a:latin typeface="Consolas" panose="020B0609020204030204" pitchFamily="49" charset="0"/>
              </a:rPr>
              <a:t>n",step</a:t>
            </a:r>
            <a:r>
              <a:rPr lang="en-US" sz="1400" b="1" dirty="0"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	move(</a:t>
            </a:r>
            <a:r>
              <a:rPr lang="en-US" sz="1400" b="1" dirty="0" err="1">
                <a:latin typeface="Consolas" panose="020B0609020204030204" pitchFamily="49" charset="0"/>
              </a:rPr>
              <a:t>n,A,B,C</a:t>
            </a:r>
            <a:r>
              <a:rPr lang="en-US" sz="1400" b="1" dirty="0"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	return 0;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6637363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CALCULATING FIBONACCI SEQUENCE </a:t>
            </a:r>
            <a:r>
              <a:rPr lang="en-US" dirty="0"/>
              <a:t>(P.02.04.04)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73E091-9DCD-4DE7-96D1-A93E44E0F5B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sz="2000" dirty="0"/>
              <a:t>Given a positive integer n, calculate the nth Fibonacci number</a:t>
            </a:r>
          </a:p>
          <a:p>
            <a:r>
              <a:rPr lang="en-US" sz="2000" dirty="0"/>
              <a:t>Data</a:t>
            </a:r>
          </a:p>
          <a:p>
            <a:pPr lvl="1"/>
            <a:r>
              <a:rPr lang="en-US" sz="2000" dirty="0"/>
              <a:t>Line 1: a positive integer n (2 &lt;= n &lt;= 100000)</a:t>
            </a:r>
          </a:p>
          <a:p>
            <a:r>
              <a:rPr lang="en-US" sz="2000" dirty="0"/>
              <a:t>Result</a:t>
            </a:r>
          </a:p>
          <a:p>
            <a:pPr lvl="1"/>
            <a:r>
              <a:rPr lang="en-US" sz="2000" dirty="0"/>
              <a:t>Write the value of F(n) mod 10</a:t>
            </a:r>
            <a:r>
              <a:rPr lang="en-US" sz="2000" baseline="30000" dirty="0"/>
              <a:t>9</a:t>
            </a:r>
            <a:r>
              <a:rPr lang="en-US" sz="2000" dirty="0"/>
              <a:t>+7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15</a:t>
            </a:fld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7754558"/>
              </p:ext>
            </p:extLst>
          </p:nvPr>
        </p:nvGraphicFramePr>
        <p:xfrm>
          <a:off x="2093645" y="4295072"/>
          <a:ext cx="81280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stdin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stdout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573E091-9DCD-4DE7-96D1-A93E44E0F5B9}"/>
              </a:ext>
            </a:extLst>
          </p:cNvPr>
          <p:cNvSpPr txBox="1">
            <a:spLocks/>
          </p:cNvSpPr>
          <p:nvPr/>
        </p:nvSpPr>
        <p:spPr>
          <a:xfrm>
            <a:off x="7572612" y="1073548"/>
            <a:ext cx="3371945" cy="1315092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F(n) =         F(n-1) + F(n-2), n ≥ 2</a:t>
            </a:r>
          </a:p>
          <a:p>
            <a:pPr marL="0" indent="0">
              <a:buNone/>
            </a:pPr>
            <a:r>
              <a:rPr lang="en-US" sz="2000" dirty="0"/>
              <a:t>                   n, </a:t>
            </a:r>
            <a:r>
              <a:rPr lang="en-US" sz="2000" dirty="0" err="1"/>
              <a:t>khi</a:t>
            </a:r>
            <a:r>
              <a:rPr lang="en-US" sz="2000" dirty="0"/>
              <a:t> n = 0, 1 </a:t>
            </a:r>
          </a:p>
          <a:p>
            <a:pPr marL="0" indent="0">
              <a:buNone/>
            </a:pPr>
            <a:r>
              <a:rPr lang="en-US" sz="2000" dirty="0"/>
              <a:t>  </a:t>
            </a:r>
          </a:p>
        </p:txBody>
      </p:sp>
      <p:sp>
        <p:nvSpPr>
          <p:cNvPr id="8" name="Left Brace 7"/>
          <p:cNvSpPr/>
          <p:nvPr/>
        </p:nvSpPr>
        <p:spPr>
          <a:xfrm>
            <a:off x="8125159" y="1340676"/>
            <a:ext cx="380144" cy="93494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5791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CALCULATING FIBONACCI SEQUENCE </a:t>
            </a:r>
            <a:r>
              <a:rPr lang="en-US" dirty="0"/>
              <a:t>- PSEUDOCODE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73E091-9DCD-4DE7-96D1-A93E44E0F5B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sz="2000" dirty="0"/>
              <a:t>Given a positive integer n, calculate the nth Fibonacci number</a:t>
            </a:r>
          </a:p>
          <a:p>
            <a:r>
              <a:rPr lang="en-US" sz="2000" dirty="0"/>
              <a:t>Data</a:t>
            </a:r>
          </a:p>
          <a:p>
            <a:pPr lvl="1"/>
            <a:r>
              <a:rPr lang="en-US" sz="2000" dirty="0"/>
              <a:t>Line 1: a positive integer n (2 &lt;= n &lt;= 100000)</a:t>
            </a:r>
          </a:p>
          <a:p>
            <a:r>
              <a:rPr lang="en-US" sz="2000" dirty="0"/>
              <a:t>Result</a:t>
            </a:r>
          </a:p>
          <a:p>
            <a:pPr lvl="1"/>
            <a:r>
              <a:rPr lang="en-US" sz="2000" dirty="0"/>
              <a:t>Write the value of F(n) mod 10</a:t>
            </a:r>
            <a:r>
              <a:rPr lang="en-US" sz="2000" baseline="30000" dirty="0"/>
              <a:t>9</a:t>
            </a:r>
            <a:r>
              <a:rPr lang="en-US" sz="2000" dirty="0"/>
              <a:t>+7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486FCC5-9914-013F-43BB-2FAD2C9CA04F}"/>
              </a:ext>
            </a:extLst>
          </p:cNvPr>
          <p:cNvSpPr txBox="1">
            <a:spLocks/>
          </p:cNvSpPr>
          <p:nvPr/>
        </p:nvSpPr>
        <p:spPr>
          <a:xfrm>
            <a:off x="7962471" y="1100545"/>
            <a:ext cx="3892188" cy="1550188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F(n){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if n &lt;= 1 then return n;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return (F(n-1) + F(n-2)) mod 10</a:t>
            </a:r>
            <a:r>
              <a:rPr lang="en-US" sz="1400" b="1" baseline="30000" dirty="0">
                <a:latin typeface="Consolas" panose="020B0609020204030204" pitchFamily="49" charset="0"/>
              </a:rPr>
              <a:t>9</a:t>
            </a:r>
            <a:r>
              <a:rPr lang="en-US" sz="1400" b="1" dirty="0">
                <a:latin typeface="Consolas" panose="020B0609020204030204" pitchFamily="49" charset="0"/>
              </a:rPr>
              <a:t>+7;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6940352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CALCULATING FIBONACCI SEQUENCE </a:t>
            </a:r>
            <a:r>
              <a:rPr lang="en-US" dirty="0"/>
              <a:t>– COMPLETE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73E091-9DCD-4DE7-96D1-A93E44E0F5B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sz="2000" dirty="0"/>
              <a:t>Given a positive integer n, calculate the nth Fibonacci number</a:t>
            </a:r>
          </a:p>
          <a:p>
            <a:r>
              <a:rPr lang="en-US" sz="2000" dirty="0"/>
              <a:t>Data</a:t>
            </a:r>
          </a:p>
          <a:p>
            <a:pPr lvl="1"/>
            <a:r>
              <a:rPr lang="en-US" sz="2000" dirty="0"/>
              <a:t>Line 1: a positive integer n (2 &lt;= n &lt;= 100000)</a:t>
            </a:r>
          </a:p>
          <a:p>
            <a:r>
              <a:rPr lang="en-US" sz="2000" dirty="0"/>
              <a:t>Result</a:t>
            </a:r>
          </a:p>
          <a:p>
            <a:pPr lvl="1"/>
            <a:r>
              <a:rPr lang="en-US" sz="2000" dirty="0"/>
              <a:t>Write the value of F(n) mod 10</a:t>
            </a:r>
            <a:r>
              <a:rPr lang="en-US" sz="2000" baseline="30000" dirty="0"/>
              <a:t>9</a:t>
            </a:r>
            <a:r>
              <a:rPr lang="en-US" sz="2000" dirty="0"/>
              <a:t>+7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6B79DB8-D55F-8DF3-3F13-1784B093D5D1}"/>
              </a:ext>
            </a:extLst>
          </p:cNvPr>
          <p:cNvSpPr txBox="1">
            <a:spLocks/>
          </p:cNvSpPr>
          <p:nvPr/>
        </p:nvSpPr>
        <p:spPr>
          <a:xfrm>
            <a:off x="8044665" y="1055565"/>
            <a:ext cx="3482938" cy="3989046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#include &lt;</a:t>
            </a:r>
            <a:r>
              <a:rPr lang="en-US" sz="1400" b="1" dirty="0" err="1">
                <a:latin typeface="Consolas" panose="020B0609020204030204" pitchFamily="49" charset="0"/>
              </a:rPr>
              <a:t>stdio.h</a:t>
            </a:r>
            <a:r>
              <a:rPr lang="en-US" sz="1400" b="1" dirty="0">
                <a:latin typeface="Consolas" panose="020B0609020204030204" pitchFamily="49" charset="0"/>
              </a:rPr>
              <a:t>&gt; 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#define P 1000000007</a:t>
            </a:r>
          </a:p>
          <a:p>
            <a:pPr marL="0" indent="0">
              <a:buNone/>
            </a:pPr>
            <a:endParaRPr lang="en-US" sz="1400" b="1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F(</a:t>
            </a: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n){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if(n &lt;= 1) return n;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return (F(n-1) + F(n-2))%P;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main(){ 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</a:t>
            </a: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n; </a:t>
            </a:r>
            <a:r>
              <a:rPr lang="en-US" sz="1400" b="1" dirty="0" err="1">
                <a:latin typeface="Consolas" panose="020B0609020204030204" pitchFamily="49" charset="0"/>
              </a:rPr>
              <a:t>scanf</a:t>
            </a:r>
            <a:r>
              <a:rPr lang="en-US" sz="1400" b="1" dirty="0">
                <a:latin typeface="Consolas" panose="020B0609020204030204" pitchFamily="49" charset="0"/>
              </a:rPr>
              <a:t>("%</a:t>
            </a:r>
            <a:r>
              <a:rPr lang="en-US" sz="1400" b="1" dirty="0" err="1">
                <a:latin typeface="Consolas" panose="020B0609020204030204" pitchFamily="49" charset="0"/>
              </a:rPr>
              <a:t>d",&amp;n</a:t>
            </a:r>
            <a:r>
              <a:rPr lang="en-US" sz="1400" b="1" dirty="0"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</a:t>
            </a:r>
            <a:r>
              <a:rPr lang="en-US" sz="1400" b="1" dirty="0" err="1">
                <a:latin typeface="Consolas" panose="020B0609020204030204" pitchFamily="49" charset="0"/>
              </a:rPr>
              <a:t>printf</a:t>
            </a:r>
            <a:r>
              <a:rPr lang="en-US" sz="1400" b="1" dirty="0">
                <a:latin typeface="Consolas" panose="020B0609020204030204" pitchFamily="49" charset="0"/>
              </a:rPr>
              <a:t>("%</a:t>
            </a:r>
            <a:r>
              <a:rPr lang="en-US" sz="1400" b="1" dirty="0" err="1">
                <a:latin typeface="Consolas" panose="020B0609020204030204" pitchFamily="49" charset="0"/>
              </a:rPr>
              <a:t>d",F</a:t>
            </a:r>
            <a:r>
              <a:rPr lang="en-US" sz="1400" b="1" dirty="0">
                <a:latin typeface="Consolas" panose="020B0609020204030204" pitchFamily="49" charset="0"/>
              </a:rPr>
              <a:t>(n));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return 0;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9927945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CALCULATING COMBINATION CONSTANT </a:t>
            </a:r>
            <a:r>
              <a:rPr lang="en-US" dirty="0"/>
              <a:t>(P.02.04.05)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73E091-9DCD-4DE7-96D1-A93E44E0F5B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sz="2000" dirty="0"/>
              <a:t>Given two non-negative integer k and n, calculating</a:t>
            </a:r>
          </a:p>
          <a:p>
            <a:pPr marL="0" indent="0">
              <a:buNone/>
            </a:pPr>
            <a:r>
              <a:rPr lang="en-US" sz="2000" dirty="0"/>
              <a:t> the combination constant C(k, n)</a:t>
            </a:r>
          </a:p>
          <a:p>
            <a:r>
              <a:rPr lang="en-US" sz="2000" dirty="0"/>
              <a:t>Data</a:t>
            </a:r>
          </a:p>
          <a:p>
            <a:pPr lvl="1"/>
            <a:r>
              <a:rPr lang="en-US" sz="2000" dirty="0"/>
              <a:t>One line with two non-negative integer k and n</a:t>
            </a:r>
          </a:p>
          <a:p>
            <a:pPr marL="457200" lvl="1" indent="0">
              <a:buNone/>
            </a:pPr>
            <a:r>
              <a:rPr lang="en-US" sz="2000" dirty="0"/>
              <a:t> (0 &lt;= k, n &lt;= 999)</a:t>
            </a:r>
          </a:p>
          <a:p>
            <a:r>
              <a:rPr lang="en-US" sz="2000" dirty="0"/>
              <a:t>Result</a:t>
            </a:r>
          </a:p>
          <a:p>
            <a:pPr lvl="1"/>
            <a:r>
              <a:rPr lang="en-US" sz="2000" dirty="0"/>
              <a:t>Write the result of C(</a:t>
            </a:r>
            <a:r>
              <a:rPr lang="en-US" sz="2000" dirty="0" err="1"/>
              <a:t>k,n</a:t>
            </a:r>
            <a:r>
              <a:rPr lang="en-US" sz="2000" dirty="0"/>
              <a:t>) mod 10</a:t>
            </a:r>
            <a:r>
              <a:rPr lang="en-US" sz="2000" baseline="30000" dirty="0"/>
              <a:t>9</a:t>
            </a:r>
            <a:r>
              <a:rPr lang="en-US" sz="2000" dirty="0"/>
              <a:t>+7</a:t>
            </a:r>
          </a:p>
          <a:p>
            <a:pPr lvl="1"/>
            <a:endParaRPr lang="en-US" sz="2000" dirty="0"/>
          </a:p>
          <a:p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18</a:t>
            </a:fld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0411982"/>
              </p:ext>
            </p:extLst>
          </p:nvPr>
        </p:nvGraphicFramePr>
        <p:xfrm>
          <a:off x="2093645" y="4295072"/>
          <a:ext cx="81280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stdin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stdout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3   5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573E091-9DCD-4DE7-96D1-A93E44E0F5B9}"/>
              </a:ext>
            </a:extLst>
          </p:cNvPr>
          <p:cNvSpPr txBox="1">
            <a:spLocks/>
          </p:cNvSpPr>
          <p:nvPr/>
        </p:nvSpPr>
        <p:spPr>
          <a:xfrm>
            <a:off x="7325162" y="1073548"/>
            <a:ext cx="4866838" cy="1839074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C(k, n) =          1, </a:t>
            </a:r>
            <a:r>
              <a:rPr lang="en-US" sz="2000" dirty="0" err="1"/>
              <a:t>khi</a:t>
            </a:r>
            <a:r>
              <a:rPr lang="en-US" sz="2000" dirty="0"/>
              <a:t> k = 0 </a:t>
            </a:r>
            <a:r>
              <a:rPr lang="en-US" sz="2000" dirty="0" err="1"/>
              <a:t>hoặc</a:t>
            </a:r>
            <a:r>
              <a:rPr lang="en-US" sz="2000" dirty="0"/>
              <a:t> k = n</a:t>
            </a:r>
          </a:p>
          <a:p>
            <a:pPr marL="0" indent="0">
              <a:buNone/>
            </a:pPr>
            <a:r>
              <a:rPr lang="en-US" sz="2000" dirty="0"/>
              <a:t>                         C(k,n-1) + C(k-1,n-1), </a:t>
            </a:r>
            <a:r>
              <a:rPr lang="en-US" sz="2000" dirty="0" err="1"/>
              <a:t>ngược</a:t>
            </a:r>
            <a:r>
              <a:rPr lang="en-US" sz="2000" dirty="0"/>
              <a:t> </a:t>
            </a:r>
            <a:r>
              <a:rPr lang="en-US" sz="2000" dirty="0" err="1"/>
              <a:t>lại</a:t>
            </a:r>
            <a:endParaRPr lang="en-US" sz="2000" dirty="0"/>
          </a:p>
          <a:p>
            <a:pPr marL="0" indent="0">
              <a:buNone/>
            </a:pPr>
            <a:r>
              <a:rPr lang="en-US" sz="2000" dirty="0"/>
              <a:t> </a:t>
            </a:r>
          </a:p>
          <a:p>
            <a:pPr marL="0" indent="0">
              <a:buNone/>
            </a:pPr>
            <a:r>
              <a:rPr lang="en-US" sz="2000" dirty="0"/>
              <a:t>  </a:t>
            </a:r>
          </a:p>
        </p:txBody>
      </p:sp>
      <p:sp>
        <p:nvSpPr>
          <p:cNvPr id="8" name="Left Brace 7"/>
          <p:cNvSpPr/>
          <p:nvPr/>
        </p:nvSpPr>
        <p:spPr>
          <a:xfrm>
            <a:off x="8231468" y="1416516"/>
            <a:ext cx="475493" cy="93494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951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CALCULATING COMBINATION CONSTANT - PSEUDOCODE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73E091-9DCD-4DE7-96D1-A93E44E0F5B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sz="2000" dirty="0"/>
              <a:t>Given two non-negative integer k and n, calculating</a:t>
            </a:r>
          </a:p>
          <a:p>
            <a:pPr marL="0" indent="0">
              <a:buNone/>
            </a:pPr>
            <a:r>
              <a:rPr lang="en-US" sz="2000" dirty="0"/>
              <a:t> the combination constant C(k, n)</a:t>
            </a:r>
          </a:p>
          <a:p>
            <a:r>
              <a:rPr lang="en-US" sz="2000" dirty="0"/>
              <a:t>Data</a:t>
            </a:r>
          </a:p>
          <a:p>
            <a:pPr lvl="1"/>
            <a:r>
              <a:rPr lang="en-US" sz="2000" dirty="0"/>
              <a:t>One line with two non-negative integer k and n</a:t>
            </a:r>
          </a:p>
          <a:p>
            <a:pPr marL="457200" lvl="1" indent="0">
              <a:buNone/>
            </a:pPr>
            <a:r>
              <a:rPr lang="en-US" sz="2000" dirty="0"/>
              <a:t> (0 &lt;= k, n &lt;= 999)</a:t>
            </a:r>
          </a:p>
          <a:p>
            <a:r>
              <a:rPr lang="en-US" sz="2000" dirty="0"/>
              <a:t>Result</a:t>
            </a:r>
          </a:p>
          <a:p>
            <a:pPr lvl="1"/>
            <a:r>
              <a:rPr lang="en-US" sz="2000" dirty="0"/>
              <a:t>Write the result of C(</a:t>
            </a:r>
            <a:r>
              <a:rPr lang="en-US" sz="2000" dirty="0" err="1"/>
              <a:t>k,n</a:t>
            </a:r>
            <a:r>
              <a:rPr lang="en-US" sz="2000" dirty="0"/>
              <a:t>) mod 10</a:t>
            </a:r>
            <a:r>
              <a:rPr lang="en-US" sz="2000" baseline="30000" dirty="0"/>
              <a:t>9</a:t>
            </a:r>
            <a:r>
              <a:rPr lang="en-US" sz="2000" dirty="0"/>
              <a:t>+7</a:t>
            </a:r>
          </a:p>
          <a:p>
            <a:pPr lvl="1"/>
            <a:endParaRPr lang="en-US" sz="2000" dirty="0"/>
          </a:p>
          <a:p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BC3161A-F076-A730-05B0-256BDBFD2139}"/>
              </a:ext>
            </a:extLst>
          </p:cNvPr>
          <p:cNvSpPr txBox="1">
            <a:spLocks/>
          </p:cNvSpPr>
          <p:nvPr/>
        </p:nvSpPr>
        <p:spPr>
          <a:xfrm>
            <a:off x="7243280" y="1149388"/>
            <a:ext cx="4866838" cy="1839074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C(k, n){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if k = 0 or k = n then return 1;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return (C(k-1, n-1) + C(k, n-1)) mod 10</a:t>
            </a:r>
            <a:r>
              <a:rPr lang="en-US" sz="1400" b="1" baseline="30000" dirty="0">
                <a:latin typeface="Consolas" panose="020B0609020204030204" pitchFamily="49" charset="0"/>
              </a:rPr>
              <a:t>9</a:t>
            </a:r>
            <a:r>
              <a:rPr lang="en-US" sz="1400" b="1" dirty="0">
                <a:latin typeface="Consolas" panose="020B0609020204030204" pitchFamily="49" charset="0"/>
              </a:rPr>
              <a:t>+7;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1017426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642BA63-383F-45B9-939A-7A3B792A60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8898" y="2461846"/>
            <a:ext cx="4614203" cy="1934307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40041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CALCULATING COMBINATION CONSTANT – COMPLETE CODE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73E091-9DCD-4DE7-96D1-A93E44E0F5B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sz="2000" dirty="0"/>
              <a:t>Given two non-negative integer k and n, calculating</a:t>
            </a:r>
          </a:p>
          <a:p>
            <a:pPr marL="0" indent="0">
              <a:buNone/>
            </a:pPr>
            <a:r>
              <a:rPr lang="en-US" sz="2000" dirty="0"/>
              <a:t> the combination constant C(k, n)</a:t>
            </a:r>
          </a:p>
          <a:p>
            <a:r>
              <a:rPr lang="en-US" sz="2000" dirty="0"/>
              <a:t>Data</a:t>
            </a:r>
          </a:p>
          <a:p>
            <a:pPr lvl="1"/>
            <a:r>
              <a:rPr lang="en-US" sz="2000" dirty="0"/>
              <a:t>One line with two non-negative integer k and n</a:t>
            </a:r>
          </a:p>
          <a:p>
            <a:pPr marL="457200" lvl="1" indent="0">
              <a:buNone/>
            </a:pPr>
            <a:r>
              <a:rPr lang="en-US" sz="2000" dirty="0"/>
              <a:t> (0 &lt;= k, n &lt;= 999)</a:t>
            </a:r>
          </a:p>
          <a:p>
            <a:r>
              <a:rPr lang="en-US" sz="2000" dirty="0"/>
              <a:t>Result</a:t>
            </a:r>
          </a:p>
          <a:p>
            <a:pPr lvl="1"/>
            <a:r>
              <a:rPr lang="en-US" sz="2000" dirty="0"/>
              <a:t>Write the result of C(</a:t>
            </a:r>
            <a:r>
              <a:rPr lang="en-US" sz="2000" dirty="0" err="1"/>
              <a:t>k,n</a:t>
            </a:r>
            <a:r>
              <a:rPr lang="en-US" sz="2000" dirty="0"/>
              <a:t>) mod 10</a:t>
            </a:r>
            <a:r>
              <a:rPr lang="en-US" sz="2000" baseline="30000" dirty="0"/>
              <a:t>9</a:t>
            </a:r>
            <a:r>
              <a:rPr lang="en-US" sz="2000" dirty="0"/>
              <a:t>+7</a:t>
            </a:r>
          </a:p>
          <a:p>
            <a:pPr lvl="1"/>
            <a:endParaRPr lang="en-US" sz="2000" dirty="0"/>
          </a:p>
          <a:p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2DE961D-2C81-A7AD-26F4-70765FCBCFC9}"/>
              </a:ext>
            </a:extLst>
          </p:cNvPr>
          <p:cNvSpPr txBox="1">
            <a:spLocks/>
          </p:cNvSpPr>
          <p:nvPr/>
        </p:nvSpPr>
        <p:spPr>
          <a:xfrm>
            <a:off x="7243280" y="1149387"/>
            <a:ext cx="4866838" cy="4090433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#include &lt;</a:t>
            </a:r>
            <a:r>
              <a:rPr lang="en-US" sz="1400" b="1" dirty="0" err="1">
                <a:latin typeface="Consolas" panose="020B0609020204030204" pitchFamily="49" charset="0"/>
              </a:rPr>
              <a:t>stdio.h</a:t>
            </a:r>
            <a:r>
              <a:rPr lang="en-US" sz="1400" b="1" dirty="0">
                <a:latin typeface="Consolas" panose="020B0609020204030204" pitchFamily="49" charset="0"/>
              </a:rPr>
              <a:t>&gt; 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#define P 1000000007</a:t>
            </a:r>
          </a:p>
          <a:p>
            <a:pPr marL="0" indent="0">
              <a:buNone/>
            </a:pPr>
            <a:endParaRPr lang="en-US" sz="1400" b="1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C(</a:t>
            </a: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k, </a:t>
            </a: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n){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if(k==0 || k == n) return 1;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return (C(k-1,n-1) + C(k,n-1))%P;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main() { 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</a:t>
            </a: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</a:t>
            </a:r>
            <a:r>
              <a:rPr lang="en-US" sz="1400" b="1" dirty="0" err="1">
                <a:latin typeface="Consolas" panose="020B0609020204030204" pitchFamily="49" charset="0"/>
              </a:rPr>
              <a:t>k,n</a:t>
            </a:r>
            <a:r>
              <a:rPr lang="en-US" sz="1400" b="1" dirty="0">
                <a:latin typeface="Consolas" panose="020B0609020204030204" pitchFamily="49" charset="0"/>
              </a:rPr>
              <a:t>; </a:t>
            </a:r>
            <a:r>
              <a:rPr lang="en-US" sz="1400" b="1" dirty="0" err="1">
                <a:latin typeface="Consolas" panose="020B0609020204030204" pitchFamily="49" charset="0"/>
              </a:rPr>
              <a:t>scanf</a:t>
            </a:r>
            <a:r>
              <a:rPr lang="en-US" sz="1400" b="1" dirty="0">
                <a:latin typeface="Consolas" panose="020B0609020204030204" pitchFamily="49" charset="0"/>
              </a:rPr>
              <a:t>("%</a:t>
            </a:r>
            <a:r>
              <a:rPr lang="en-US" sz="1400" b="1" dirty="0" err="1">
                <a:latin typeface="Consolas" panose="020B0609020204030204" pitchFamily="49" charset="0"/>
              </a:rPr>
              <a:t>d%d</a:t>
            </a:r>
            <a:r>
              <a:rPr lang="en-US" sz="1400" b="1" dirty="0">
                <a:latin typeface="Consolas" panose="020B0609020204030204" pitchFamily="49" charset="0"/>
              </a:rPr>
              <a:t>",&amp;</a:t>
            </a:r>
            <a:r>
              <a:rPr lang="en-US" sz="1400" b="1" dirty="0" err="1">
                <a:latin typeface="Consolas" panose="020B0609020204030204" pitchFamily="49" charset="0"/>
              </a:rPr>
              <a:t>k,&amp;n</a:t>
            </a:r>
            <a:r>
              <a:rPr lang="en-US" sz="1400" b="1" dirty="0"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</a:t>
            </a:r>
            <a:r>
              <a:rPr lang="en-US" sz="1400" b="1" dirty="0" err="1">
                <a:latin typeface="Consolas" panose="020B0609020204030204" pitchFamily="49" charset="0"/>
              </a:rPr>
              <a:t>printf</a:t>
            </a:r>
            <a:r>
              <a:rPr lang="en-US" sz="1400" b="1" dirty="0">
                <a:latin typeface="Consolas" panose="020B0609020204030204" pitchFamily="49" charset="0"/>
              </a:rPr>
              <a:t>("%</a:t>
            </a:r>
            <a:r>
              <a:rPr lang="en-US" sz="1400" b="1" dirty="0" err="1">
                <a:latin typeface="Consolas" panose="020B0609020204030204" pitchFamily="49" charset="0"/>
              </a:rPr>
              <a:t>d",C</a:t>
            </a:r>
            <a:r>
              <a:rPr lang="en-US" sz="1400" b="1" dirty="0">
                <a:latin typeface="Consolas" panose="020B0609020204030204" pitchFamily="49" charset="0"/>
              </a:rPr>
              <a:t>(</a:t>
            </a:r>
            <a:r>
              <a:rPr lang="en-US" sz="1400" b="1" dirty="0" err="1">
                <a:latin typeface="Consolas" panose="020B0609020204030204" pitchFamily="49" charset="0"/>
              </a:rPr>
              <a:t>k,n</a:t>
            </a:r>
            <a:r>
              <a:rPr lang="en-US" sz="1400" b="1" dirty="0">
                <a:latin typeface="Consolas" panose="020B0609020204030204" pitchFamily="49" charset="0"/>
              </a:rPr>
              <a:t>));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return 0;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9027630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735" y="112543"/>
            <a:ext cx="11853265" cy="436098"/>
          </a:xfrm>
        </p:spPr>
        <p:txBody>
          <a:bodyPr/>
          <a:lstStyle/>
          <a:p>
            <a:r>
              <a:rPr lang="en-US" sz="2800" dirty="0"/>
              <a:t>CALCULATING COMBINATION CONSTANT</a:t>
            </a:r>
            <a:r>
              <a:rPr lang="en-US" dirty="0"/>
              <a:t>– MEMORIZED RECURSION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573E091-9DCD-4DE7-96D1-A93E44E0F5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38736" y="1058844"/>
            <a:ext cx="11514528" cy="4909124"/>
          </a:xfrm>
        </p:spPr>
        <p:txBody>
          <a:bodyPr/>
          <a:lstStyle/>
          <a:p>
            <a:r>
              <a:rPr lang="en-US" sz="2000" dirty="0"/>
              <a:t>Recursive algorithm to calculate C(k , n)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573E091-9DCD-4DE7-96D1-A93E44E0F5B9}"/>
              </a:ext>
            </a:extLst>
          </p:cNvPr>
          <p:cNvSpPr txBox="1">
            <a:spLocks/>
          </p:cNvSpPr>
          <p:nvPr/>
        </p:nvSpPr>
        <p:spPr>
          <a:xfrm>
            <a:off x="8208121" y="1127978"/>
            <a:ext cx="3769682" cy="134443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C(</a:t>
            </a: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k, </a:t>
            </a: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n){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if (k == 0 || k == n) return 1;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return C(k-1, n-1) + C(k, n-1);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} 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76A57E9-C2E8-4713-AA86-FC7DC852BC09}"/>
              </a:ext>
            </a:extLst>
          </p:cNvPr>
          <p:cNvSpPr/>
          <p:nvPr/>
        </p:nvSpPr>
        <p:spPr>
          <a:xfrm>
            <a:off x="4748762" y="2027184"/>
            <a:ext cx="714129" cy="443417"/>
          </a:xfrm>
          <a:prstGeom prst="ellipse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400" b="1" dirty="0">
                <a:solidFill>
                  <a:schemeClr val="tx1"/>
                </a:solidFill>
              </a:rPr>
              <a:t>C(3,5)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899BE06-C4F1-4F9F-A9A8-B8404E4B30AC}"/>
              </a:ext>
            </a:extLst>
          </p:cNvPr>
          <p:cNvSpPr/>
          <p:nvPr/>
        </p:nvSpPr>
        <p:spPr>
          <a:xfrm>
            <a:off x="2948562" y="2689386"/>
            <a:ext cx="714129" cy="487759"/>
          </a:xfrm>
          <a:prstGeom prst="ellipse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400" b="1" dirty="0">
                <a:solidFill>
                  <a:schemeClr val="tx1"/>
                </a:solidFill>
              </a:rPr>
              <a:t>C(2,4)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054D0EF-594F-4035-AC80-DED05F075B9D}"/>
              </a:ext>
            </a:extLst>
          </p:cNvPr>
          <p:cNvSpPr/>
          <p:nvPr/>
        </p:nvSpPr>
        <p:spPr>
          <a:xfrm>
            <a:off x="7055993" y="2617378"/>
            <a:ext cx="714129" cy="487759"/>
          </a:xfrm>
          <a:prstGeom prst="ellipse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400" b="1" dirty="0">
                <a:solidFill>
                  <a:schemeClr val="tx1"/>
                </a:solidFill>
              </a:rPr>
              <a:t>C(3,4)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BBBF513-5610-4327-AE68-9B7EC5046577}"/>
              </a:ext>
            </a:extLst>
          </p:cNvPr>
          <p:cNvSpPr/>
          <p:nvPr/>
        </p:nvSpPr>
        <p:spPr>
          <a:xfrm>
            <a:off x="1577434" y="3529094"/>
            <a:ext cx="714129" cy="536535"/>
          </a:xfrm>
          <a:prstGeom prst="ellipse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400" b="1" dirty="0">
                <a:solidFill>
                  <a:schemeClr val="tx1"/>
                </a:solidFill>
              </a:rPr>
              <a:t>C(1,3)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E8CB502-504A-4502-AAD4-345D3109E5E4}"/>
              </a:ext>
            </a:extLst>
          </p:cNvPr>
          <p:cNvSpPr/>
          <p:nvPr/>
        </p:nvSpPr>
        <p:spPr>
          <a:xfrm>
            <a:off x="4028682" y="3575653"/>
            <a:ext cx="714129" cy="443417"/>
          </a:xfrm>
          <a:prstGeom prst="ellipse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400" b="1" dirty="0">
                <a:solidFill>
                  <a:schemeClr val="tx1"/>
                </a:solidFill>
              </a:rPr>
              <a:t>C(2,3)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3812D1B-AA18-454D-ADB3-D5B2AEF066D5}"/>
              </a:ext>
            </a:extLst>
          </p:cNvPr>
          <p:cNvSpPr/>
          <p:nvPr/>
        </p:nvSpPr>
        <p:spPr>
          <a:xfrm>
            <a:off x="6116913" y="3553482"/>
            <a:ext cx="714129" cy="487759"/>
          </a:xfrm>
          <a:prstGeom prst="ellipse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400" b="1" dirty="0">
                <a:solidFill>
                  <a:schemeClr val="tx1"/>
                </a:solidFill>
              </a:rPr>
              <a:t>C(2,3)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E620CBE-73CA-4E9A-9E85-6337179718DD}"/>
              </a:ext>
            </a:extLst>
          </p:cNvPr>
          <p:cNvSpPr/>
          <p:nvPr/>
        </p:nvSpPr>
        <p:spPr>
          <a:xfrm>
            <a:off x="8208121" y="3575653"/>
            <a:ext cx="714129" cy="443417"/>
          </a:xfrm>
          <a:prstGeom prst="ellipse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400" b="1" dirty="0">
                <a:solidFill>
                  <a:schemeClr val="tx1"/>
                </a:solidFill>
              </a:rPr>
              <a:t>C(3,3)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07567B0-6781-4165-A38C-D95179C36455}"/>
              </a:ext>
            </a:extLst>
          </p:cNvPr>
          <p:cNvSpPr/>
          <p:nvPr/>
        </p:nvSpPr>
        <p:spPr>
          <a:xfrm>
            <a:off x="929362" y="4304393"/>
            <a:ext cx="714129" cy="487759"/>
          </a:xfrm>
          <a:prstGeom prst="ellipse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400" b="1" dirty="0">
                <a:solidFill>
                  <a:schemeClr val="tx1"/>
                </a:solidFill>
              </a:rPr>
              <a:t>C(0,2)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21E1400-F799-4137-9C20-AE60F366980A}"/>
              </a:ext>
            </a:extLst>
          </p:cNvPr>
          <p:cNvSpPr/>
          <p:nvPr/>
        </p:nvSpPr>
        <p:spPr>
          <a:xfrm>
            <a:off x="2029193" y="4326564"/>
            <a:ext cx="714129" cy="443417"/>
          </a:xfrm>
          <a:prstGeom prst="ellipse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400" b="1" dirty="0">
                <a:solidFill>
                  <a:schemeClr val="tx1"/>
                </a:solidFill>
              </a:rPr>
              <a:t>C(1,2)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9614B2D-9791-46E7-B97B-7CDAEE80C042}"/>
              </a:ext>
            </a:extLst>
          </p:cNvPr>
          <p:cNvSpPr/>
          <p:nvPr/>
        </p:nvSpPr>
        <p:spPr>
          <a:xfrm>
            <a:off x="1574458" y="5197206"/>
            <a:ext cx="714129" cy="443417"/>
          </a:xfrm>
          <a:prstGeom prst="ellipse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400" b="1" dirty="0">
                <a:solidFill>
                  <a:schemeClr val="tx1"/>
                </a:solidFill>
              </a:rPr>
              <a:t>C(0,1)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D5643DD-2C30-4877-A08B-B5B2AF38CE1F}"/>
              </a:ext>
            </a:extLst>
          </p:cNvPr>
          <p:cNvSpPr/>
          <p:nvPr/>
        </p:nvSpPr>
        <p:spPr>
          <a:xfrm>
            <a:off x="2510562" y="5197206"/>
            <a:ext cx="714129" cy="443417"/>
          </a:xfrm>
          <a:prstGeom prst="ellipse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400" b="1" dirty="0">
                <a:solidFill>
                  <a:schemeClr val="tx1"/>
                </a:solidFill>
              </a:rPr>
              <a:t>C(1,1)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D0D9C2F3-FAA4-43AF-B2C2-10E0C492B5E2}"/>
              </a:ext>
            </a:extLst>
          </p:cNvPr>
          <p:cNvSpPr/>
          <p:nvPr/>
        </p:nvSpPr>
        <p:spPr>
          <a:xfrm>
            <a:off x="5732879" y="4293024"/>
            <a:ext cx="714129" cy="443417"/>
          </a:xfrm>
          <a:prstGeom prst="ellipse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400" b="1" dirty="0">
                <a:solidFill>
                  <a:schemeClr val="tx1"/>
                </a:solidFill>
              </a:rPr>
              <a:t>C(1,2)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FD1E617-8795-4CFC-B6EB-F35ACAA5A669}"/>
              </a:ext>
            </a:extLst>
          </p:cNvPr>
          <p:cNvSpPr/>
          <p:nvPr/>
        </p:nvSpPr>
        <p:spPr>
          <a:xfrm>
            <a:off x="4535713" y="4304392"/>
            <a:ext cx="714129" cy="443417"/>
          </a:xfrm>
          <a:prstGeom prst="ellipse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400" b="1" dirty="0">
                <a:solidFill>
                  <a:schemeClr val="tx1"/>
                </a:solidFill>
              </a:rPr>
              <a:t>C(2,2)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EA10F73-0105-47DC-93FC-97C8B46E94EB}"/>
              </a:ext>
            </a:extLst>
          </p:cNvPr>
          <p:cNvSpPr/>
          <p:nvPr/>
        </p:nvSpPr>
        <p:spPr>
          <a:xfrm>
            <a:off x="6698928" y="4282220"/>
            <a:ext cx="714129" cy="443417"/>
          </a:xfrm>
          <a:prstGeom prst="ellipse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400" b="1" dirty="0">
                <a:solidFill>
                  <a:schemeClr val="tx1"/>
                </a:solidFill>
              </a:rPr>
              <a:t>C(2,2)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EF103AC-3599-4FD4-BC05-DC835B10A462}"/>
              </a:ext>
            </a:extLst>
          </p:cNvPr>
          <p:cNvSpPr/>
          <p:nvPr/>
        </p:nvSpPr>
        <p:spPr>
          <a:xfrm>
            <a:off x="3665666" y="4304393"/>
            <a:ext cx="714129" cy="443417"/>
          </a:xfrm>
          <a:prstGeom prst="ellipse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400" b="1" dirty="0">
                <a:solidFill>
                  <a:schemeClr val="tx1"/>
                </a:solidFill>
              </a:rPr>
              <a:t>C(1,2)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A0F982A-0DC8-431A-990A-48826F5A28F5}"/>
              </a:ext>
            </a:extLst>
          </p:cNvPr>
          <p:cNvCxnSpPr>
            <a:stCxn id="9" idx="3"/>
            <a:endCxn id="10" idx="7"/>
          </p:cNvCxnSpPr>
          <p:nvPr/>
        </p:nvCxnSpPr>
        <p:spPr>
          <a:xfrm flipH="1">
            <a:off x="3558109" y="2405664"/>
            <a:ext cx="1295235" cy="355153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1A39876-631A-4272-8D23-ADEB2D291038}"/>
              </a:ext>
            </a:extLst>
          </p:cNvPr>
          <p:cNvCxnSpPr>
            <a:stCxn id="9" idx="5"/>
            <a:endCxn id="11" idx="1"/>
          </p:cNvCxnSpPr>
          <p:nvPr/>
        </p:nvCxnSpPr>
        <p:spPr>
          <a:xfrm>
            <a:off x="5358309" y="2405664"/>
            <a:ext cx="1802266" cy="283145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5C0E2EA7-C889-4DF9-A35D-8218CDBCF453}"/>
              </a:ext>
            </a:extLst>
          </p:cNvPr>
          <p:cNvCxnSpPr>
            <a:stCxn id="10" idx="3"/>
            <a:endCxn id="12" idx="7"/>
          </p:cNvCxnSpPr>
          <p:nvPr/>
        </p:nvCxnSpPr>
        <p:spPr>
          <a:xfrm flipH="1">
            <a:off x="2186981" y="3105714"/>
            <a:ext cx="866163" cy="501954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A4B9C28-0A08-4A13-BF45-1212AB95FCE1}"/>
              </a:ext>
            </a:extLst>
          </p:cNvPr>
          <p:cNvCxnSpPr>
            <a:stCxn id="10" idx="5"/>
            <a:endCxn id="13" idx="1"/>
          </p:cNvCxnSpPr>
          <p:nvPr/>
        </p:nvCxnSpPr>
        <p:spPr>
          <a:xfrm>
            <a:off x="3558109" y="3105714"/>
            <a:ext cx="575155" cy="534876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1087B09-3388-4C13-A782-76566B02B22E}"/>
              </a:ext>
            </a:extLst>
          </p:cNvPr>
          <p:cNvCxnSpPr>
            <a:stCxn id="12" idx="3"/>
            <a:endCxn id="16" idx="7"/>
          </p:cNvCxnSpPr>
          <p:nvPr/>
        </p:nvCxnSpPr>
        <p:spPr>
          <a:xfrm flipH="1">
            <a:off x="1538909" y="3987055"/>
            <a:ext cx="143107" cy="388769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C765FB65-CC13-4626-810E-8503C3B99826}"/>
              </a:ext>
            </a:extLst>
          </p:cNvPr>
          <p:cNvCxnSpPr>
            <a:stCxn id="12" idx="5"/>
            <a:endCxn id="17" idx="0"/>
          </p:cNvCxnSpPr>
          <p:nvPr/>
        </p:nvCxnSpPr>
        <p:spPr>
          <a:xfrm>
            <a:off x="2186981" y="3987055"/>
            <a:ext cx="199277" cy="339509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56DF0C3-4BC0-4A9B-9DC6-78791DDAE03C}"/>
              </a:ext>
            </a:extLst>
          </p:cNvPr>
          <p:cNvCxnSpPr>
            <a:stCxn id="11" idx="3"/>
            <a:endCxn id="14" idx="7"/>
          </p:cNvCxnSpPr>
          <p:nvPr/>
        </p:nvCxnSpPr>
        <p:spPr>
          <a:xfrm flipH="1">
            <a:off x="6726460" y="3033706"/>
            <a:ext cx="434115" cy="591207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D3E3948C-04E3-4A30-B704-6D686756E802}"/>
              </a:ext>
            </a:extLst>
          </p:cNvPr>
          <p:cNvCxnSpPr>
            <a:stCxn id="11" idx="5"/>
            <a:endCxn id="15" idx="1"/>
          </p:cNvCxnSpPr>
          <p:nvPr/>
        </p:nvCxnSpPr>
        <p:spPr>
          <a:xfrm>
            <a:off x="7665540" y="3033706"/>
            <a:ext cx="647163" cy="606884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85E69C6-4DB9-4231-9315-DD8E4B5719D0}"/>
              </a:ext>
            </a:extLst>
          </p:cNvPr>
          <p:cNvCxnSpPr>
            <a:stCxn id="17" idx="3"/>
            <a:endCxn id="18" idx="0"/>
          </p:cNvCxnSpPr>
          <p:nvPr/>
        </p:nvCxnSpPr>
        <p:spPr>
          <a:xfrm flipH="1">
            <a:off x="1931523" y="4705044"/>
            <a:ext cx="202252" cy="492162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D6D8EFF-9D2F-42B0-84F6-8F92A73D321B}"/>
              </a:ext>
            </a:extLst>
          </p:cNvPr>
          <p:cNvCxnSpPr>
            <a:stCxn id="17" idx="5"/>
            <a:endCxn id="19" idx="0"/>
          </p:cNvCxnSpPr>
          <p:nvPr/>
        </p:nvCxnSpPr>
        <p:spPr>
          <a:xfrm>
            <a:off x="2638740" y="4705044"/>
            <a:ext cx="228887" cy="492162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3A8EC220-ADC3-4338-8DEE-4A433B7898DA}"/>
              </a:ext>
            </a:extLst>
          </p:cNvPr>
          <p:cNvCxnSpPr>
            <a:stCxn id="13" idx="3"/>
            <a:endCxn id="23" idx="0"/>
          </p:cNvCxnSpPr>
          <p:nvPr/>
        </p:nvCxnSpPr>
        <p:spPr>
          <a:xfrm flipH="1">
            <a:off x="4022731" y="3954133"/>
            <a:ext cx="110533" cy="35026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4FE08109-0403-4150-A910-8C409E8B30C3}"/>
              </a:ext>
            </a:extLst>
          </p:cNvPr>
          <p:cNvCxnSpPr>
            <a:stCxn id="13" idx="5"/>
            <a:endCxn id="21" idx="0"/>
          </p:cNvCxnSpPr>
          <p:nvPr/>
        </p:nvCxnSpPr>
        <p:spPr>
          <a:xfrm>
            <a:off x="4638229" y="3954133"/>
            <a:ext cx="254549" cy="350259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2A853DE5-819B-4B6F-BEA8-5039289C5AA9}"/>
              </a:ext>
            </a:extLst>
          </p:cNvPr>
          <p:cNvCxnSpPr>
            <a:stCxn id="14" idx="3"/>
            <a:endCxn id="20" idx="0"/>
          </p:cNvCxnSpPr>
          <p:nvPr/>
        </p:nvCxnSpPr>
        <p:spPr>
          <a:xfrm flipH="1">
            <a:off x="6089944" y="3969810"/>
            <a:ext cx="131551" cy="323214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1960B68F-8EE5-49F8-AEB9-DB4A17E5BB09}"/>
              </a:ext>
            </a:extLst>
          </p:cNvPr>
          <p:cNvCxnSpPr>
            <a:stCxn id="14" idx="5"/>
            <a:endCxn id="22" idx="0"/>
          </p:cNvCxnSpPr>
          <p:nvPr/>
        </p:nvCxnSpPr>
        <p:spPr>
          <a:xfrm>
            <a:off x="6726460" y="3969810"/>
            <a:ext cx="329533" cy="31241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BE6B57BE-401B-4EF5-AB8D-A7013D4E37CD}"/>
              </a:ext>
            </a:extLst>
          </p:cNvPr>
          <p:cNvSpPr/>
          <p:nvPr/>
        </p:nvSpPr>
        <p:spPr>
          <a:xfrm>
            <a:off x="3305626" y="5168489"/>
            <a:ext cx="714129" cy="443417"/>
          </a:xfrm>
          <a:prstGeom prst="ellipse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400" b="1" dirty="0">
                <a:solidFill>
                  <a:schemeClr val="tx1"/>
                </a:solidFill>
              </a:rPr>
              <a:t>C(0,1)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8FEAFA72-6097-41B0-A1C6-BAFDA082744F}"/>
              </a:ext>
            </a:extLst>
          </p:cNvPr>
          <p:cNvSpPr/>
          <p:nvPr/>
        </p:nvSpPr>
        <p:spPr>
          <a:xfrm>
            <a:off x="4169722" y="5168489"/>
            <a:ext cx="714129" cy="443417"/>
          </a:xfrm>
          <a:prstGeom prst="ellipse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400" b="1" dirty="0">
                <a:solidFill>
                  <a:schemeClr val="tx1"/>
                </a:solidFill>
              </a:rPr>
              <a:t>C(1,1)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21A77DE-5CAB-4645-B48E-1B233D948DBF}"/>
              </a:ext>
            </a:extLst>
          </p:cNvPr>
          <p:cNvCxnSpPr>
            <a:stCxn id="23" idx="3"/>
            <a:endCxn id="38" idx="0"/>
          </p:cNvCxnSpPr>
          <p:nvPr/>
        </p:nvCxnSpPr>
        <p:spPr>
          <a:xfrm flipH="1">
            <a:off x="3662691" y="4682873"/>
            <a:ext cx="107557" cy="485616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5975928-37EB-44AF-B470-BBD4BE3F41A1}"/>
              </a:ext>
            </a:extLst>
          </p:cNvPr>
          <p:cNvCxnSpPr>
            <a:stCxn id="23" idx="5"/>
            <a:endCxn id="39" idx="0"/>
          </p:cNvCxnSpPr>
          <p:nvPr/>
        </p:nvCxnSpPr>
        <p:spPr>
          <a:xfrm>
            <a:off x="4275213" y="4682873"/>
            <a:ext cx="251574" cy="485616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CA597461-6D6B-41BD-B320-09F339655EBA}"/>
              </a:ext>
            </a:extLst>
          </p:cNvPr>
          <p:cNvSpPr/>
          <p:nvPr/>
        </p:nvSpPr>
        <p:spPr>
          <a:xfrm>
            <a:off x="5327801" y="5168489"/>
            <a:ext cx="714129" cy="443417"/>
          </a:xfrm>
          <a:prstGeom prst="ellipse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400" b="1" dirty="0">
                <a:solidFill>
                  <a:schemeClr val="tx1"/>
                </a:solidFill>
              </a:rPr>
              <a:t>C(0,1)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65673479-BDE9-4553-B59F-4933DBF4FF01}"/>
              </a:ext>
            </a:extLst>
          </p:cNvPr>
          <p:cNvSpPr/>
          <p:nvPr/>
        </p:nvSpPr>
        <p:spPr>
          <a:xfrm>
            <a:off x="6191897" y="5168489"/>
            <a:ext cx="714129" cy="443417"/>
          </a:xfrm>
          <a:prstGeom prst="ellipse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400" b="1" dirty="0">
                <a:solidFill>
                  <a:schemeClr val="tx1"/>
                </a:solidFill>
              </a:rPr>
              <a:t>C(1,1)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FBC66DFD-1CE0-4507-BF07-E24166B7B047}"/>
              </a:ext>
            </a:extLst>
          </p:cNvPr>
          <p:cNvCxnSpPr>
            <a:stCxn id="20" idx="3"/>
            <a:endCxn id="42" idx="0"/>
          </p:cNvCxnSpPr>
          <p:nvPr/>
        </p:nvCxnSpPr>
        <p:spPr>
          <a:xfrm flipH="1">
            <a:off x="5684866" y="4671504"/>
            <a:ext cx="152595" cy="496985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AB47BC4D-8DE2-4F96-A01D-C86E5FFDFF63}"/>
              </a:ext>
            </a:extLst>
          </p:cNvPr>
          <p:cNvCxnSpPr>
            <a:stCxn id="20" idx="5"/>
            <a:endCxn id="43" idx="0"/>
          </p:cNvCxnSpPr>
          <p:nvPr/>
        </p:nvCxnSpPr>
        <p:spPr>
          <a:xfrm>
            <a:off x="6342426" y="4671504"/>
            <a:ext cx="206536" cy="496985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8676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736" y="112543"/>
            <a:ext cx="11936090" cy="436098"/>
          </a:xfrm>
        </p:spPr>
        <p:txBody>
          <a:bodyPr/>
          <a:lstStyle/>
          <a:p>
            <a:r>
              <a:rPr lang="en-US" sz="2800" dirty="0"/>
              <a:t>CALCULATING COMBINATION CONSTANT</a:t>
            </a:r>
            <a:r>
              <a:rPr lang="en-US" dirty="0"/>
              <a:t>– MEMORIZED RECURSION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573E091-9DCD-4DE7-96D1-A93E44E0F5B9}"/>
              </a:ext>
            </a:extLst>
          </p:cNvPr>
          <p:cNvSpPr txBox="1">
            <a:spLocks/>
          </p:cNvSpPr>
          <p:nvPr/>
        </p:nvSpPr>
        <p:spPr>
          <a:xfrm>
            <a:off x="8220363" y="983134"/>
            <a:ext cx="3769682" cy="134443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C(</a:t>
            </a: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k, </a:t>
            </a: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n){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if (k == 0 || k == n) return 1;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return C(k-1, n-1) + C(k, n-1);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} 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76A57E9-C2E8-4713-AA86-FC7DC852BC09}"/>
              </a:ext>
            </a:extLst>
          </p:cNvPr>
          <p:cNvSpPr/>
          <p:nvPr/>
        </p:nvSpPr>
        <p:spPr>
          <a:xfrm>
            <a:off x="7913202" y="2603500"/>
            <a:ext cx="714129" cy="443417"/>
          </a:xfrm>
          <a:prstGeom prst="ellipse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400" b="1" dirty="0">
                <a:solidFill>
                  <a:schemeClr val="tx1"/>
                </a:solidFill>
              </a:rPr>
              <a:t>C(3,5)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899BE06-C4F1-4F9F-A9A8-B8404E4B30AC}"/>
              </a:ext>
            </a:extLst>
          </p:cNvPr>
          <p:cNvSpPr/>
          <p:nvPr/>
        </p:nvSpPr>
        <p:spPr>
          <a:xfrm>
            <a:off x="6113002" y="3265702"/>
            <a:ext cx="714129" cy="487759"/>
          </a:xfrm>
          <a:prstGeom prst="ellipse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400" b="1" dirty="0">
                <a:solidFill>
                  <a:schemeClr val="tx1"/>
                </a:solidFill>
              </a:rPr>
              <a:t>C(2,4)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054D0EF-594F-4035-AC80-DED05F075B9D}"/>
              </a:ext>
            </a:extLst>
          </p:cNvPr>
          <p:cNvSpPr/>
          <p:nvPr/>
        </p:nvSpPr>
        <p:spPr>
          <a:xfrm>
            <a:off x="10220433" y="3193694"/>
            <a:ext cx="714129" cy="487759"/>
          </a:xfrm>
          <a:prstGeom prst="ellipse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400" b="1" dirty="0">
                <a:solidFill>
                  <a:schemeClr val="tx1"/>
                </a:solidFill>
              </a:rPr>
              <a:t>C(3,4)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BBBF513-5610-4327-AE68-9B7EC5046577}"/>
              </a:ext>
            </a:extLst>
          </p:cNvPr>
          <p:cNvSpPr/>
          <p:nvPr/>
        </p:nvSpPr>
        <p:spPr>
          <a:xfrm>
            <a:off x="4741874" y="4105410"/>
            <a:ext cx="714129" cy="536535"/>
          </a:xfrm>
          <a:prstGeom prst="ellipse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400" b="1" dirty="0">
                <a:solidFill>
                  <a:schemeClr val="tx1"/>
                </a:solidFill>
              </a:rPr>
              <a:t>C(1,3)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E8CB502-504A-4502-AAD4-345D3109E5E4}"/>
              </a:ext>
            </a:extLst>
          </p:cNvPr>
          <p:cNvSpPr/>
          <p:nvPr/>
        </p:nvSpPr>
        <p:spPr>
          <a:xfrm>
            <a:off x="7193122" y="4151969"/>
            <a:ext cx="714129" cy="443417"/>
          </a:xfrm>
          <a:prstGeom prst="ellipse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400" b="1" dirty="0">
                <a:solidFill>
                  <a:schemeClr val="tx1"/>
                </a:solidFill>
              </a:rPr>
              <a:t>C(2,3)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3812D1B-AA18-454D-ADB3-D5B2AEF066D5}"/>
              </a:ext>
            </a:extLst>
          </p:cNvPr>
          <p:cNvSpPr/>
          <p:nvPr/>
        </p:nvSpPr>
        <p:spPr>
          <a:xfrm>
            <a:off x="9281353" y="4129798"/>
            <a:ext cx="714129" cy="487759"/>
          </a:xfrm>
          <a:prstGeom prst="ellipse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400" b="1" dirty="0">
                <a:solidFill>
                  <a:schemeClr val="tx1"/>
                </a:solidFill>
              </a:rPr>
              <a:t>C(2,3)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E620CBE-73CA-4E9A-9E85-6337179718DD}"/>
              </a:ext>
            </a:extLst>
          </p:cNvPr>
          <p:cNvSpPr/>
          <p:nvPr/>
        </p:nvSpPr>
        <p:spPr>
          <a:xfrm>
            <a:off x="11372561" y="4151969"/>
            <a:ext cx="714129" cy="443417"/>
          </a:xfrm>
          <a:prstGeom prst="ellipse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400" b="1" dirty="0">
                <a:solidFill>
                  <a:schemeClr val="tx1"/>
                </a:solidFill>
              </a:rPr>
              <a:t>C(3,3)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07567B0-6781-4165-A38C-D95179C36455}"/>
              </a:ext>
            </a:extLst>
          </p:cNvPr>
          <p:cNvSpPr/>
          <p:nvPr/>
        </p:nvSpPr>
        <p:spPr>
          <a:xfrm>
            <a:off x="4093802" y="4880709"/>
            <a:ext cx="714129" cy="487759"/>
          </a:xfrm>
          <a:prstGeom prst="ellipse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400" b="1" dirty="0">
                <a:solidFill>
                  <a:schemeClr val="tx1"/>
                </a:solidFill>
              </a:rPr>
              <a:t>C(0,2)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21E1400-F799-4137-9C20-AE60F366980A}"/>
              </a:ext>
            </a:extLst>
          </p:cNvPr>
          <p:cNvSpPr/>
          <p:nvPr/>
        </p:nvSpPr>
        <p:spPr>
          <a:xfrm>
            <a:off x="5193633" y="4902880"/>
            <a:ext cx="714129" cy="443417"/>
          </a:xfrm>
          <a:prstGeom prst="ellipse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400" b="1" dirty="0">
                <a:solidFill>
                  <a:schemeClr val="tx1"/>
                </a:solidFill>
              </a:rPr>
              <a:t>C(1,2)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9614B2D-9791-46E7-B97B-7CDAEE80C042}"/>
              </a:ext>
            </a:extLst>
          </p:cNvPr>
          <p:cNvSpPr/>
          <p:nvPr/>
        </p:nvSpPr>
        <p:spPr>
          <a:xfrm>
            <a:off x="4738898" y="5773522"/>
            <a:ext cx="714129" cy="443417"/>
          </a:xfrm>
          <a:prstGeom prst="ellipse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400" b="1" dirty="0">
                <a:solidFill>
                  <a:schemeClr val="tx1"/>
                </a:solidFill>
              </a:rPr>
              <a:t>C(0,1)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D5643DD-2C30-4877-A08B-B5B2AF38CE1F}"/>
              </a:ext>
            </a:extLst>
          </p:cNvPr>
          <p:cNvSpPr/>
          <p:nvPr/>
        </p:nvSpPr>
        <p:spPr>
          <a:xfrm>
            <a:off x="5675002" y="5773522"/>
            <a:ext cx="714129" cy="443417"/>
          </a:xfrm>
          <a:prstGeom prst="ellipse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400" b="1" dirty="0">
                <a:solidFill>
                  <a:schemeClr val="tx1"/>
                </a:solidFill>
              </a:rPr>
              <a:t>C(1,1)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D0D9C2F3-FAA4-43AF-B2C2-10E0C492B5E2}"/>
              </a:ext>
            </a:extLst>
          </p:cNvPr>
          <p:cNvSpPr/>
          <p:nvPr/>
        </p:nvSpPr>
        <p:spPr>
          <a:xfrm>
            <a:off x="8897319" y="4869340"/>
            <a:ext cx="714129" cy="443417"/>
          </a:xfrm>
          <a:prstGeom prst="ellipse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400" b="1" dirty="0">
                <a:solidFill>
                  <a:schemeClr val="tx1"/>
                </a:solidFill>
              </a:rPr>
              <a:t>C(1,2)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FD1E617-8795-4CFC-B6EB-F35ACAA5A669}"/>
              </a:ext>
            </a:extLst>
          </p:cNvPr>
          <p:cNvSpPr/>
          <p:nvPr/>
        </p:nvSpPr>
        <p:spPr>
          <a:xfrm>
            <a:off x="7700153" y="4880708"/>
            <a:ext cx="714129" cy="443417"/>
          </a:xfrm>
          <a:prstGeom prst="ellipse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400" b="1" dirty="0">
                <a:solidFill>
                  <a:schemeClr val="tx1"/>
                </a:solidFill>
              </a:rPr>
              <a:t>C(2,2)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EA10F73-0105-47DC-93FC-97C8B46E94EB}"/>
              </a:ext>
            </a:extLst>
          </p:cNvPr>
          <p:cNvSpPr/>
          <p:nvPr/>
        </p:nvSpPr>
        <p:spPr>
          <a:xfrm>
            <a:off x="9863368" y="4858536"/>
            <a:ext cx="714129" cy="443417"/>
          </a:xfrm>
          <a:prstGeom prst="ellipse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400" b="1" dirty="0">
                <a:solidFill>
                  <a:schemeClr val="tx1"/>
                </a:solidFill>
              </a:rPr>
              <a:t>C(2,2)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EF103AC-3599-4FD4-BC05-DC835B10A462}"/>
              </a:ext>
            </a:extLst>
          </p:cNvPr>
          <p:cNvSpPr/>
          <p:nvPr/>
        </p:nvSpPr>
        <p:spPr>
          <a:xfrm>
            <a:off x="6830106" y="4880709"/>
            <a:ext cx="714129" cy="443417"/>
          </a:xfrm>
          <a:prstGeom prst="ellipse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400" b="1" dirty="0">
                <a:solidFill>
                  <a:schemeClr val="tx1"/>
                </a:solidFill>
              </a:rPr>
              <a:t>C(1,2)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A0F982A-0DC8-431A-990A-48826F5A28F5}"/>
              </a:ext>
            </a:extLst>
          </p:cNvPr>
          <p:cNvCxnSpPr>
            <a:stCxn id="9" idx="3"/>
            <a:endCxn id="10" idx="7"/>
          </p:cNvCxnSpPr>
          <p:nvPr/>
        </p:nvCxnSpPr>
        <p:spPr>
          <a:xfrm flipH="1">
            <a:off x="6722549" y="2981980"/>
            <a:ext cx="1295235" cy="355153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1A39876-631A-4272-8D23-ADEB2D291038}"/>
              </a:ext>
            </a:extLst>
          </p:cNvPr>
          <p:cNvCxnSpPr>
            <a:stCxn id="9" idx="5"/>
            <a:endCxn id="11" idx="1"/>
          </p:cNvCxnSpPr>
          <p:nvPr/>
        </p:nvCxnSpPr>
        <p:spPr>
          <a:xfrm>
            <a:off x="8522749" y="2981980"/>
            <a:ext cx="1802266" cy="283145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5C0E2EA7-C889-4DF9-A35D-8218CDBCF453}"/>
              </a:ext>
            </a:extLst>
          </p:cNvPr>
          <p:cNvCxnSpPr>
            <a:stCxn id="10" idx="3"/>
            <a:endCxn id="12" idx="7"/>
          </p:cNvCxnSpPr>
          <p:nvPr/>
        </p:nvCxnSpPr>
        <p:spPr>
          <a:xfrm flipH="1">
            <a:off x="5351421" y="3682030"/>
            <a:ext cx="866163" cy="501954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A4B9C28-0A08-4A13-BF45-1212AB95FCE1}"/>
              </a:ext>
            </a:extLst>
          </p:cNvPr>
          <p:cNvCxnSpPr>
            <a:stCxn id="10" idx="5"/>
            <a:endCxn id="13" idx="1"/>
          </p:cNvCxnSpPr>
          <p:nvPr/>
        </p:nvCxnSpPr>
        <p:spPr>
          <a:xfrm>
            <a:off x="6722549" y="3682030"/>
            <a:ext cx="575155" cy="534876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1087B09-3388-4C13-A782-76566B02B22E}"/>
              </a:ext>
            </a:extLst>
          </p:cNvPr>
          <p:cNvCxnSpPr>
            <a:stCxn id="12" idx="3"/>
            <a:endCxn id="16" idx="7"/>
          </p:cNvCxnSpPr>
          <p:nvPr/>
        </p:nvCxnSpPr>
        <p:spPr>
          <a:xfrm flipH="1">
            <a:off x="4703349" y="4563371"/>
            <a:ext cx="143107" cy="388769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C765FB65-CC13-4626-810E-8503C3B99826}"/>
              </a:ext>
            </a:extLst>
          </p:cNvPr>
          <p:cNvCxnSpPr>
            <a:stCxn id="12" idx="5"/>
            <a:endCxn id="17" idx="0"/>
          </p:cNvCxnSpPr>
          <p:nvPr/>
        </p:nvCxnSpPr>
        <p:spPr>
          <a:xfrm>
            <a:off x="5351421" y="4563371"/>
            <a:ext cx="199277" cy="339509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56DF0C3-4BC0-4A9B-9DC6-78791DDAE03C}"/>
              </a:ext>
            </a:extLst>
          </p:cNvPr>
          <p:cNvCxnSpPr>
            <a:stCxn id="11" idx="3"/>
            <a:endCxn id="14" idx="7"/>
          </p:cNvCxnSpPr>
          <p:nvPr/>
        </p:nvCxnSpPr>
        <p:spPr>
          <a:xfrm flipH="1">
            <a:off x="9890900" y="3610022"/>
            <a:ext cx="434115" cy="591207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D3E3948C-04E3-4A30-B704-6D686756E802}"/>
              </a:ext>
            </a:extLst>
          </p:cNvPr>
          <p:cNvCxnSpPr>
            <a:stCxn id="11" idx="5"/>
            <a:endCxn id="15" idx="1"/>
          </p:cNvCxnSpPr>
          <p:nvPr/>
        </p:nvCxnSpPr>
        <p:spPr>
          <a:xfrm>
            <a:off x="10829980" y="3610022"/>
            <a:ext cx="647163" cy="606884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85E69C6-4DB9-4231-9315-DD8E4B5719D0}"/>
              </a:ext>
            </a:extLst>
          </p:cNvPr>
          <p:cNvCxnSpPr>
            <a:stCxn id="17" idx="3"/>
            <a:endCxn id="18" idx="0"/>
          </p:cNvCxnSpPr>
          <p:nvPr/>
        </p:nvCxnSpPr>
        <p:spPr>
          <a:xfrm flipH="1">
            <a:off x="5095963" y="5281360"/>
            <a:ext cx="202252" cy="492162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D6D8EFF-9D2F-42B0-84F6-8F92A73D321B}"/>
              </a:ext>
            </a:extLst>
          </p:cNvPr>
          <p:cNvCxnSpPr>
            <a:stCxn id="17" idx="5"/>
            <a:endCxn id="19" idx="0"/>
          </p:cNvCxnSpPr>
          <p:nvPr/>
        </p:nvCxnSpPr>
        <p:spPr>
          <a:xfrm>
            <a:off x="5803180" y="5281360"/>
            <a:ext cx="228887" cy="492162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3A8EC220-ADC3-4338-8DEE-4A433B7898DA}"/>
              </a:ext>
            </a:extLst>
          </p:cNvPr>
          <p:cNvCxnSpPr>
            <a:stCxn id="13" idx="3"/>
            <a:endCxn id="23" idx="0"/>
          </p:cNvCxnSpPr>
          <p:nvPr/>
        </p:nvCxnSpPr>
        <p:spPr>
          <a:xfrm flipH="1">
            <a:off x="7187171" y="4530449"/>
            <a:ext cx="110533" cy="35026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4FE08109-0403-4150-A910-8C409E8B30C3}"/>
              </a:ext>
            </a:extLst>
          </p:cNvPr>
          <p:cNvCxnSpPr>
            <a:stCxn id="13" idx="5"/>
            <a:endCxn id="21" idx="0"/>
          </p:cNvCxnSpPr>
          <p:nvPr/>
        </p:nvCxnSpPr>
        <p:spPr>
          <a:xfrm>
            <a:off x="7802669" y="4530449"/>
            <a:ext cx="254549" cy="350259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2A853DE5-819B-4B6F-BEA8-5039289C5AA9}"/>
              </a:ext>
            </a:extLst>
          </p:cNvPr>
          <p:cNvCxnSpPr>
            <a:stCxn id="14" idx="3"/>
            <a:endCxn id="20" idx="0"/>
          </p:cNvCxnSpPr>
          <p:nvPr/>
        </p:nvCxnSpPr>
        <p:spPr>
          <a:xfrm flipH="1">
            <a:off x="9254384" y="4546126"/>
            <a:ext cx="131551" cy="323214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1960B68F-8EE5-49F8-AEB9-DB4A17E5BB09}"/>
              </a:ext>
            </a:extLst>
          </p:cNvPr>
          <p:cNvCxnSpPr>
            <a:stCxn id="14" idx="5"/>
            <a:endCxn id="22" idx="0"/>
          </p:cNvCxnSpPr>
          <p:nvPr/>
        </p:nvCxnSpPr>
        <p:spPr>
          <a:xfrm>
            <a:off x="9890900" y="4546126"/>
            <a:ext cx="329533" cy="31241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BE6B57BE-401B-4EF5-AB8D-A7013D4E37CD}"/>
              </a:ext>
            </a:extLst>
          </p:cNvPr>
          <p:cNvSpPr/>
          <p:nvPr/>
        </p:nvSpPr>
        <p:spPr>
          <a:xfrm>
            <a:off x="6470066" y="5744805"/>
            <a:ext cx="714129" cy="443417"/>
          </a:xfrm>
          <a:prstGeom prst="ellipse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400" b="1" dirty="0">
                <a:solidFill>
                  <a:schemeClr val="tx1"/>
                </a:solidFill>
              </a:rPr>
              <a:t>C(0,1)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8FEAFA72-6097-41B0-A1C6-BAFDA082744F}"/>
              </a:ext>
            </a:extLst>
          </p:cNvPr>
          <p:cNvSpPr/>
          <p:nvPr/>
        </p:nvSpPr>
        <p:spPr>
          <a:xfrm>
            <a:off x="7334162" y="5744805"/>
            <a:ext cx="714129" cy="443417"/>
          </a:xfrm>
          <a:prstGeom prst="ellipse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400" b="1" dirty="0">
                <a:solidFill>
                  <a:schemeClr val="tx1"/>
                </a:solidFill>
              </a:rPr>
              <a:t>C(1,1)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21A77DE-5CAB-4645-B48E-1B233D948DBF}"/>
              </a:ext>
            </a:extLst>
          </p:cNvPr>
          <p:cNvCxnSpPr>
            <a:stCxn id="23" idx="3"/>
            <a:endCxn id="38" idx="0"/>
          </p:cNvCxnSpPr>
          <p:nvPr/>
        </p:nvCxnSpPr>
        <p:spPr>
          <a:xfrm flipH="1">
            <a:off x="6827131" y="5259189"/>
            <a:ext cx="107557" cy="485616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5975928-37EB-44AF-B470-BBD4BE3F41A1}"/>
              </a:ext>
            </a:extLst>
          </p:cNvPr>
          <p:cNvCxnSpPr>
            <a:stCxn id="23" idx="5"/>
            <a:endCxn id="39" idx="0"/>
          </p:cNvCxnSpPr>
          <p:nvPr/>
        </p:nvCxnSpPr>
        <p:spPr>
          <a:xfrm>
            <a:off x="7439653" y="5259189"/>
            <a:ext cx="251574" cy="485616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CA597461-6D6B-41BD-B320-09F339655EBA}"/>
              </a:ext>
            </a:extLst>
          </p:cNvPr>
          <p:cNvSpPr/>
          <p:nvPr/>
        </p:nvSpPr>
        <p:spPr>
          <a:xfrm>
            <a:off x="8492241" y="5744805"/>
            <a:ext cx="714129" cy="443417"/>
          </a:xfrm>
          <a:prstGeom prst="ellipse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400" b="1" dirty="0">
                <a:solidFill>
                  <a:schemeClr val="tx1"/>
                </a:solidFill>
              </a:rPr>
              <a:t>C(0,1)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65673479-BDE9-4553-B59F-4933DBF4FF01}"/>
              </a:ext>
            </a:extLst>
          </p:cNvPr>
          <p:cNvSpPr/>
          <p:nvPr/>
        </p:nvSpPr>
        <p:spPr>
          <a:xfrm>
            <a:off x="9356337" y="5744805"/>
            <a:ext cx="714129" cy="443417"/>
          </a:xfrm>
          <a:prstGeom prst="ellipse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400" b="1" dirty="0">
                <a:solidFill>
                  <a:schemeClr val="tx1"/>
                </a:solidFill>
              </a:rPr>
              <a:t>C(1,1)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FBC66DFD-1CE0-4507-BF07-E24166B7B047}"/>
              </a:ext>
            </a:extLst>
          </p:cNvPr>
          <p:cNvCxnSpPr>
            <a:stCxn id="20" idx="3"/>
            <a:endCxn id="42" idx="0"/>
          </p:cNvCxnSpPr>
          <p:nvPr/>
        </p:nvCxnSpPr>
        <p:spPr>
          <a:xfrm flipH="1">
            <a:off x="8849306" y="5247820"/>
            <a:ext cx="152595" cy="496985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AB47BC4D-8DE2-4F96-A01D-C86E5FFDFF63}"/>
              </a:ext>
            </a:extLst>
          </p:cNvPr>
          <p:cNvCxnSpPr>
            <a:stCxn id="20" idx="5"/>
            <a:endCxn id="43" idx="0"/>
          </p:cNvCxnSpPr>
          <p:nvPr/>
        </p:nvCxnSpPr>
        <p:spPr>
          <a:xfrm>
            <a:off x="9506866" y="5247820"/>
            <a:ext cx="206536" cy="496985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Content Placeholder 2">
            <a:extLst>
              <a:ext uri="{FF2B5EF4-FFF2-40B4-BE49-F238E27FC236}">
                <a16:creationId xmlns:a16="http://schemas.microsoft.com/office/drawing/2014/main" id="{F6AF8A76-4B6B-45C5-AED1-8FDF8C0CFC49}"/>
              </a:ext>
            </a:extLst>
          </p:cNvPr>
          <p:cNvSpPr txBox="1">
            <a:spLocks/>
          </p:cNvSpPr>
          <p:nvPr/>
        </p:nvSpPr>
        <p:spPr>
          <a:xfrm>
            <a:off x="249638" y="1061093"/>
            <a:ext cx="4415186" cy="425166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dirty="0">
                <a:latin typeface="Lato" panose="020F0502020204030203"/>
                <a:cs typeface="Arial" panose="020B0604020202020204" pitchFamily="34" charset="0"/>
              </a:rPr>
              <a:t>Fix the situation where a subprogram with specified parameters is called recursively multiple times</a:t>
            </a:r>
          </a:p>
          <a:p>
            <a:r>
              <a:rPr lang="en-GB" sz="2000" dirty="0">
                <a:latin typeface="Lato" panose="020F0502020204030203"/>
                <a:cs typeface="Arial" panose="020B0604020202020204" pitchFamily="34" charset="0"/>
              </a:rPr>
              <a:t>Use memory to store the results of a subroutine with specified parameters</a:t>
            </a:r>
          </a:p>
          <a:p>
            <a:r>
              <a:rPr lang="en-GB" sz="2000" dirty="0">
                <a:latin typeface="Lato" panose="020F0502020204030203"/>
                <a:cs typeface="Arial" panose="020B0604020202020204" pitchFamily="34" charset="0"/>
              </a:rPr>
              <a:t>Memory is initialized with a special value to record each subroutine that has not been called yet</a:t>
            </a:r>
          </a:p>
          <a:p>
            <a:r>
              <a:rPr lang="en-GB" sz="2000" dirty="0">
                <a:latin typeface="Lato" panose="020F0502020204030203"/>
                <a:cs typeface="Arial" panose="020B0604020202020204" pitchFamily="34" charset="0"/>
              </a:rPr>
              <a:t>The memory address will be mapped with the subroutine parameter values</a:t>
            </a:r>
            <a:endParaRPr lang="en-GB" sz="2000" dirty="0">
              <a:latin typeface="Lato" panose="020F0502020204030203"/>
            </a:endParaRPr>
          </a:p>
        </p:txBody>
      </p:sp>
    </p:spTree>
    <p:extLst>
      <p:ext uri="{BB962C8B-B14F-4D97-AF65-F5344CB8AC3E}">
        <p14:creationId xmlns:p14="http://schemas.microsoft.com/office/powerpoint/2010/main" val="21141142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CALCULATING COMBINATION CONSTANT– MEMORIZED RECURSION - PSEUDOCODE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573E091-9DCD-4DE7-96D1-A93E44E0F5B9}"/>
              </a:ext>
            </a:extLst>
          </p:cNvPr>
          <p:cNvSpPr txBox="1">
            <a:spLocks/>
          </p:cNvSpPr>
          <p:nvPr/>
        </p:nvSpPr>
        <p:spPr>
          <a:xfrm>
            <a:off x="6328881" y="983134"/>
            <a:ext cx="5661164" cy="3712156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M[N,N] = {0}; // Initialize 0-array as a memory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          // M[</a:t>
            </a:r>
            <a:r>
              <a:rPr lang="en-US" sz="1400" b="1" dirty="0" err="1">
                <a:latin typeface="Consolas" panose="020B0609020204030204" pitchFamily="49" charset="0"/>
              </a:rPr>
              <a:t>k,n</a:t>
            </a:r>
            <a:r>
              <a:rPr lang="en-US" sz="1400" b="1" dirty="0">
                <a:latin typeface="Consolas" panose="020B0609020204030204" pitchFamily="49" charset="0"/>
              </a:rPr>
              <a:t>] stores the value C(</a:t>
            </a:r>
            <a:r>
              <a:rPr lang="en-US" sz="1400" b="1" dirty="0" err="1">
                <a:latin typeface="Consolas" panose="020B0609020204030204" pitchFamily="49" charset="0"/>
              </a:rPr>
              <a:t>k,n</a:t>
            </a:r>
            <a:r>
              <a:rPr lang="en-US" sz="1400" b="1" dirty="0"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C(k, n){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if (k == 0 || k == n) M[</a:t>
            </a:r>
            <a:r>
              <a:rPr lang="en-US" sz="1400" b="1" dirty="0" err="1">
                <a:latin typeface="Consolas" panose="020B0609020204030204" pitchFamily="49" charset="0"/>
              </a:rPr>
              <a:t>k,n</a:t>
            </a:r>
            <a:r>
              <a:rPr lang="en-US" sz="1400" b="1" dirty="0">
                <a:latin typeface="Consolas" panose="020B0609020204030204" pitchFamily="49" charset="0"/>
              </a:rPr>
              <a:t>] = 1;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else 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  if M[</a:t>
            </a:r>
            <a:r>
              <a:rPr lang="en-US" sz="1400" b="1" dirty="0" err="1">
                <a:latin typeface="Consolas" panose="020B0609020204030204" pitchFamily="49" charset="0"/>
              </a:rPr>
              <a:t>k,n</a:t>
            </a:r>
            <a:r>
              <a:rPr lang="en-US" sz="1400" b="1" dirty="0">
                <a:latin typeface="Consolas" panose="020B0609020204030204" pitchFamily="49" charset="0"/>
              </a:rPr>
              <a:t>] = 0 then 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     M[</a:t>
            </a:r>
            <a:r>
              <a:rPr lang="en-US" sz="1400" b="1" dirty="0" err="1">
                <a:latin typeface="Consolas" panose="020B0609020204030204" pitchFamily="49" charset="0"/>
              </a:rPr>
              <a:t>k,n</a:t>
            </a:r>
            <a:r>
              <a:rPr lang="en-US" sz="1400" b="1" dirty="0">
                <a:latin typeface="Consolas" panose="020B0609020204030204" pitchFamily="49" charset="0"/>
              </a:rPr>
              <a:t>] = C(k-1,n-1) + C(k,n-1);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  }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}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return M[</a:t>
            </a:r>
            <a:r>
              <a:rPr lang="en-US" sz="1400" b="1" dirty="0" err="1">
                <a:latin typeface="Consolas" panose="020B0609020204030204" pitchFamily="49" charset="0"/>
              </a:rPr>
              <a:t>k,n</a:t>
            </a:r>
            <a:r>
              <a:rPr lang="en-US" sz="1400" b="1" dirty="0">
                <a:latin typeface="Consolas" panose="020B0609020204030204" pitchFamily="49" charset="0"/>
              </a:rPr>
              <a:t>];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} </a:t>
            </a:r>
          </a:p>
        </p:txBody>
      </p:sp>
      <p:sp>
        <p:nvSpPr>
          <p:cNvPr id="46" name="Content Placeholder 2">
            <a:extLst>
              <a:ext uri="{FF2B5EF4-FFF2-40B4-BE49-F238E27FC236}">
                <a16:creationId xmlns:a16="http://schemas.microsoft.com/office/drawing/2014/main" id="{F6AF8A76-4B6B-45C5-AED1-8FDF8C0CFC49}"/>
              </a:ext>
            </a:extLst>
          </p:cNvPr>
          <p:cNvSpPr txBox="1">
            <a:spLocks/>
          </p:cNvSpPr>
          <p:nvPr/>
        </p:nvSpPr>
        <p:spPr>
          <a:xfrm>
            <a:off x="249638" y="1061093"/>
            <a:ext cx="4415186" cy="4251664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dirty="0">
                <a:latin typeface="Lato" panose="020F0502020204030203"/>
                <a:cs typeface="Arial" panose="020B0604020202020204" pitchFamily="34" charset="0"/>
              </a:rPr>
              <a:t>Fix the situation where a subprogram with specified parameters is called recursively multiple times</a:t>
            </a:r>
          </a:p>
          <a:p>
            <a:r>
              <a:rPr lang="en-GB" sz="2000" dirty="0">
                <a:latin typeface="Lato" panose="020F0502020204030203"/>
                <a:cs typeface="Arial" panose="020B0604020202020204" pitchFamily="34" charset="0"/>
              </a:rPr>
              <a:t>Use memory to store the results of a subroutine with specified parameters</a:t>
            </a:r>
          </a:p>
          <a:p>
            <a:r>
              <a:rPr lang="en-GB" sz="2000" dirty="0">
                <a:latin typeface="Lato" panose="020F0502020204030203"/>
                <a:cs typeface="Arial" panose="020B0604020202020204" pitchFamily="34" charset="0"/>
              </a:rPr>
              <a:t>The memory is initialized with a special value (for example, value 0) to record each subroutine that has not been called yet.</a:t>
            </a:r>
          </a:p>
          <a:p>
            <a:r>
              <a:rPr lang="en-GB" sz="2000" dirty="0">
                <a:latin typeface="Lato" panose="020F0502020204030203"/>
                <a:cs typeface="Arial" panose="020B0604020202020204" pitchFamily="34" charset="0"/>
              </a:rPr>
              <a:t>The memory address will be mapped with the subroutine parameter values</a:t>
            </a:r>
            <a:endParaRPr lang="en-GB" sz="2000" dirty="0">
              <a:latin typeface="Lato" panose="020F0502020204030203"/>
            </a:endParaRPr>
          </a:p>
        </p:txBody>
      </p:sp>
    </p:spTree>
    <p:extLst>
      <p:ext uri="{BB962C8B-B14F-4D97-AF65-F5344CB8AC3E}">
        <p14:creationId xmlns:p14="http://schemas.microsoft.com/office/powerpoint/2010/main" val="38369289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CALCULATING COMBINATION CONSTANT– MEMORIZED RECURSION - COMPLETE CODE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573E091-9DCD-4DE7-96D1-A93E44E0F5B9}"/>
              </a:ext>
            </a:extLst>
          </p:cNvPr>
          <p:cNvSpPr txBox="1">
            <a:spLocks/>
          </p:cNvSpPr>
          <p:nvPr/>
        </p:nvSpPr>
        <p:spPr>
          <a:xfrm>
            <a:off x="5332288" y="900942"/>
            <a:ext cx="6657757" cy="5407392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#include &lt;</a:t>
            </a:r>
            <a:r>
              <a:rPr lang="en-US" sz="1400" b="1" dirty="0" err="1">
                <a:latin typeface="Consolas" panose="020B0609020204030204" pitchFamily="49" charset="0"/>
              </a:rPr>
              <a:t>stdio.h</a:t>
            </a:r>
            <a:r>
              <a:rPr lang="en-US" sz="1400" b="1" dirty="0"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#define P 1000000007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#define N 1000</a:t>
            </a:r>
          </a:p>
          <a:p>
            <a:pPr marL="0" indent="0">
              <a:buNone/>
            </a:pP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M[N][N] ={0};</a:t>
            </a:r>
          </a:p>
          <a:p>
            <a:pPr marL="0" indent="0">
              <a:buNone/>
            </a:pP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C(</a:t>
            </a: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k, </a:t>
            </a: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n){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	if(k == 0 || k == n) M[k][n] = 1;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	else{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		if(M[k][n] == 0){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			M[k][n] = (C(k-1,n-1) + C(k,n-1))%P;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		}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	}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	return M[k][n];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main(){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	</a:t>
            </a: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</a:t>
            </a:r>
            <a:r>
              <a:rPr lang="en-US" sz="1400" b="1" dirty="0" err="1">
                <a:latin typeface="Consolas" panose="020B0609020204030204" pitchFamily="49" charset="0"/>
              </a:rPr>
              <a:t>k,n</a:t>
            </a:r>
            <a:r>
              <a:rPr lang="en-US" sz="1400" b="1" dirty="0">
                <a:latin typeface="Consolas" panose="020B0609020204030204" pitchFamily="49" charset="0"/>
              </a:rPr>
              <a:t>; </a:t>
            </a:r>
            <a:r>
              <a:rPr lang="en-US" sz="1400" b="1" dirty="0" err="1">
                <a:latin typeface="Consolas" panose="020B0609020204030204" pitchFamily="49" charset="0"/>
              </a:rPr>
              <a:t>scanf</a:t>
            </a:r>
            <a:r>
              <a:rPr lang="en-US" sz="1400" b="1" dirty="0">
                <a:latin typeface="Consolas" panose="020B0609020204030204" pitchFamily="49" charset="0"/>
              </a:rPr>
              <a:t>("%d %</a:t>
            </a:r>
            <a:r>
              <a:rPr lang="en-US" sz="1400" b="1" dirty="0" err="1">
                <a:latin typeface="Consolas" panose="020B0609020204030204" pitchFamily="49" charset="0"/>
              </a:rPr>
              <a:t>d",&amp;k,&amp;n</a:t>
            </a:r>
            <a:r>
              <a:rPr lang="en-US" sz="1400" b="1" dirty="0">
                <a:latin typeface="Consolas" panose="020B0609020204030204" pitchFamily="49" charset="0"/>
              </a:rPr>
              <a:t>);  </a:t>
            </a:r>
            <a:r>
              <a:rPr lang="en-US" sz="1400" b="1" dirty="0" err="1">
                <a:latin typeface="Consolas" panose="020B0609020204030204" pitchFamily="49" charset="0"/>
              </a:rPr>
              <a:t>printf</a:t>
            </a:r>
            <a:r>
              <a:rPr lang="en-US" sz="1400" b="1" dirty="0">
                <a:latin typeface="Consolas" panose="020B0609020204030204" pitchFamily="49" charset="0"/>
              </a:rPr>
              <a:t>("%</a:t>
            </a:r>
            <a:r>
              <a:rPr lang="en-US" sz="1400" b="1" dirty="0" err="1">
                <a:latin typeface="Consolas" panose="020B0609020204030204" pitchFamily="49" charset="0"/>
              </a:rPr>
              <a:t>d",C</a:t>
            </a:r>
            <a:r>
              <a:rPr lang="en-US" sz="1400" b="1" dirty="0">
                <a:latin typeface="Consolas" panose="020B0609020204030204" pitchFamily="49" charset="0"/>
              </a:rPr>
              <a:t>(</a:t>
            </a:r>
            <a:r>
              <a:rPr lang="en-US" sz="1400" b="1" dirty="0" err="1">
                <a:latin typeface="Consolas" panose="020B0609020204030204" pitchFamily="49" charset="0"/>
              </a:rPr>
              <a:t>k,n</a:t>
            </a:r>
            <a:r>
              <a:rPr lang="en-US" sz="1400" b="1" dirty="0">
                <a:latin typeface="Consolas" panose="020B0609020204030204" pitchFamily="49" charset="0"/>
              </a:rPr>
              <a:t>));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	return 0;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6" name="Content Placeholder 2">
            <a:extLst>
              <a:ext uri="{FF2B5EF4-FFF2-40B4-BE49-F238E27FC236}">
                <a16:creationId xmlns:a16="http://schemas.microsoft.com/office/drawing/2014/main" id="{F6AF8A76-4B6B-45C5-AED1-8FDF8C0CFC49}"/>
              </a:ext>
            </a:extLst>
          </p:cNvPr>
          <p:cNvSpPr txBox="1">
            <a:spLocks/>
          </p:cNvSpPr>
          <p:nvPr/>
        </p:nvSpPr>
        <p:spPr>
          <a:xfrm>
            <a:off x="249638" y="1061093"/>
            <a:ext cx="4415186" cy="4251664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dirty="0">
                <a:latin typeface="Lato" panose="020F0502020204030203"/>
                <a:cs typeface="Arial" panose="020B0604020202020204" pitchFamily="34" charset="0"/>
              </a:rPr>
              <a:t>Fix the situation where a subprogram with specified parameters is called recursively multiple times</a:t>
            </a:r>
          </a:p>
          <a:p>
            <a:r>
              <a:rPr lang="en-GB" sz="2000" dirty="0">
                <a:latin typeface="Lato" panose="020F0502020204030203"/>
                <a:cs typeface="Arial" panose="020B0604020202020204" pitchFamily="34" charset="0"/>
              </a:rPr>
              <a:t>Use memory to store the results of a subroutine with specified parameters</a:t>
            </a:r>
          </a:p>
          <a:p>
            <a:r>
              <a:rPr lang="en-GB" sz="2000" dirty="0">
                <a:latin typeface="Lato" panose="020F0502020204030203"/>
                <a:cs typeface="Arial" panose="020B0604020202020204" pitchFamily="34" charset="0"/>
              </a:rPr>
              <a:t>The memory is initialized with a special value (for example, value 0) to record each subroutine that has not been called yet.</a:t>
            </a:r>
          </a:p>
          <a:p>
            <a:r>
              <a:rPr lang="en-GB" sz="2000" dirty="0">
                <a:latin typeface="Lato" panose="020F0502020204030203"/>
                <a:cs typeface="Arial" panose="020B0604020202020204" pitchFamily="34" charset="0"/>
              </a:rPr>
              <a:t>The memory address will be mapped with the subroutine parameter values</a:t>
            </a:r>
            <a:endParaRPr lang="en-GB" sz="2000" dirty="0">
              <a:latin typeface="Lato" panose="020F0502020204030203"/>
            </a:endParaRPr>
          </a:p>
        </p:txBody>
      </p:sp>
    </p:spTree>
    <p:extLst>
      <p:ext uri="{BB962C8B-B14F-4D97-AF65-F5344CB8AC3E}">
        <p14:creationId xmlns:p14="http://schemas.microsoft.com/office/powerpoint/2010/main" val="20390166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945A2BB-ABB6-48FB-A491-502474D93E34}"/>
              </a:ext>
            </a:extLst>
          </p:cNvPr>
          <p:cNvSpPr txBox="1">
            <a:spLocks/>
          </p:cNvSpPr>
          <p:nvPr/>
        </p:nvSpPr>
        <p:spPr>
          <a:xfrm>
            <a:off x="5605763" y="2869457"/>
            <a:ext cx="5422456" cy="97130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2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sz="6000" dirty="0"/>
              <a:t>THANK YOU !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55FE58-BA70-418C-863F-55066B667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6271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737FC17F-78B9-4DA3-B1E3-B6651CB1745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6634" y="331380"/>
            <a:ext cx="3174367" cy="952975"/>
          </a:xfrm>
          <a:prstGeom prst="rect">
            <a:avLst/>
          </a:prstGeom>
        </p:spPr>
      </p:pic>
      <p:sp>
        <p:nvSpPr>
          <p:cNvPr id="3" name="Title 6">
            <a:extLst>
              <a:ext uri="{FF2B5EF4-FFF2-40B4-BE49-F238E27FC236}">
                <a16:creationId xmlns:a16="http://schemas.microsoft.com/office/drawing/2014/main" id="{5702E00C-3125-4CD1-A5F8-64723BF48E3E}"/>
              </a:ext>
            </a:extLst>
          </p:cNvPr>
          <p:cNvSpPr txBox="1">
            <a:spLocks/>
          </p:cNvSpPr>
          <p:nvPr/>
        </p:nvSpPr>
        <p:spPr>
          <a:xfrm>
            <a:off x="386634" y="2219413"/>
            <a:ext cx="7342482" cy="84879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 BASIC</a:t>
            </a:r>
          </a:p>
        </p:txBody>
      </p:sp>
      <p:sp>
        <p:nvSpPr>
          <p:cNvPr id="4" name="Title 6">
            <a:extLst>
              <a:ext uri="{FF2B5EF4-FFF2-40B4-BE49-F238E27FC236}">
                <a16:creationId xmlns:a16="http://schemas.microsoft.com/office/drawing/2014/main" id="{72BF49D9-2FCE-4950-8B1C-F580CC18F4C9}"/>
              </a:ext>
            </a:extLst>
          </p:cNvPr>
          <p:cNvSpPr txBox="1">
            <a:spLocks/>
          </p:cNvSpPr>
          <p:nvPr/>
        </p:nvSpPr>
        <p:spPr>
          <a:xfrm>
            <a:off x="386634" y="3365399"/>
            <a:ext cx="7342482" cy="8487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sz="2800" b="0" dirty="0"/>
              <a:t>RECURSION</a:t>
            </a:r>
          </a:p>
          <a:p>
            <a:endParaRPr lang="en-US" sz="2800" b="0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BF4829-01AB-4F75-A03B-DF4FC4C31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1729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73E091-9DCD-4DE7-96D1-A93E44E0F5B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sz="2000" dirty="0"/>
              <a:t>Recursion</a:t>
            </a:r>
          </a:p>
          <a:p>
            <a:r>
              <a:rPr lang="en-US" sz="2000" dirty="0"/>
              <a:t>The greatest common divisor problem (P.02.04.01)</a:t>
            </a:r>
          </a:p>
          <a:p>
            <a:r>
              <a:rPr lang="en-US" sz="2000" dirty="0"/>
              <a:t>Converting integers to binary bit strings (P.02.04.02)</a:t>
            </a:r>
          </a:p>
          <a:p>
            <a:r>
              <a:rPr lang="en-US" sz="2000" dirty="0"/>
              <a:t>Hanoi Tower (P.02.04.03)</a:t>
            </a:r>
          </a:p>
          <a:p>
            <a:r>
              <a:rPr lang="en-US" sz="2000" dirty="0"/>
              <a:t>Memorized recursion</a:t>
            </a:r>
          </a:p>
          <a:p>
            <a:r>
              <a:rPr lang="en-US" sz="2000" dirty="0"/>
              <a:t>Calculating Fibonacci sequence (P.02.04.04)</a:t>
            </a:r>
          </a:p>
          <a:p>
            <a:r>
              <a:rPr lang="en-US" sz="2000" dirty="0"/>
              <a:t>Calculating combination constant (P.02.04.05)</a:t>
            </a:r>
          </a:p>
          <a:p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4337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73E091-9DCD-4DE7-96D1-A93E44E0F5B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sz="2000" dirty="0"/>
              <a:t>An object having recursive structures is defined/constructed based on itself with smaller sizes</a:t>
            </a:r>
          </a:p>
          <a:p>
            <a:r>
              <a:rPr lang="en-US" sz="2000" dirty="0"/>
              <a:t>A recursive function is a function call to itself with smaller parameter sizes.</a:t>
            </a:r>
          </a:p>
          <a:p>
            <a:r>
              <a:rPr lang="en-US" sz="2000" dirty="0"/>
              <a:t>A recursive algorithm (normally in the form of a recursive function) is suitable for processing, calculating recursive objects)</a:t>
            </a:r>
          </a:p>
          <a:p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573E091-9DCD-4DE7-96D1-A93E44E0F5B9}"/>
              </a:ext>
            </a:extLst>
          </p:cNvPr>
          <p:cNvSpPr txBox="1">
            <a:spLocks/>
          </p:cNvSpPr>
          <p:nvPr/>
        </p:nvSpPr>
        <p:spPr>
          <a:xfrm>
            <a:off x="1489447" y="2679579"/>
            <a:ext cx="3668962" cy="1315092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F(n) =         F(n-1) + n, n ≥ 2</a:t>
            </a:r>
          </a:p>
          <a:p>
            <a:pPr marL="0" indent="0">
              <a:buNone/>
            </a:pPr>
            <a:r>
              <a:rPr lang="en-US" sz="2000" dirty="0"/>
              <a:t>                   1, if n = 1 </a:t>
            </a:r>
          </a:p>
          <a:p>
            <a:pPr marL="0" indent="0">
              <a:buNone/>
            </a:pPr>
            <a:r>
              <a:rPr lang="en-US" sz="2000" dirty="0"/>
              <a:t>  </a:t>
            </a:r>
          </a:p>
        </p:txBody>
      </p:sp>
      <p:sp>
        <p:nvSpPr>
          <p:cNvPr id="6" name="Left Brace 5"/>
          <p:cNvSpPr/>
          <p:nvPr/>
        </p:nvSpPr>
        <p:spPr>
          <a:xfrm>
            <a:off x="2270594" y="2755662"/>
            <a:ext cx="380144" cy="93494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573E091-9DCD-4DE7-96D1-A93E44E0F5B9}"/>
              </a:ext>
            </a:extLst>
          </p:cNvPr>
          <p:cNvSpPr txBox="1">
            <a:spLocks/>
          </p:cNvSpPr>
          <p:nvPr/>
        </p:nvSpPr>
        <p:spPr>
          <a:xfrm>
            <a:off x="6549461" y="2685532"/>
            <a:ext cx="4353765" cy="1315092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F(n) =         F(n-1) + F(n-2), n ≥ 2</a:t>
            </a:r>
          </a:p>
          <a:p>
            <a:pPr marL="0" indent="0">
              <a:buNone/>
            </a:pPr>
            <a:r>
              <a:rPr lang="en-US" sz="2000" dirty="0"/>
              <a:t>                   n, if n = 0, 1 </a:t>
            </a:r>
          </a:p>
          <a:p>
            <a:pPr marL="0" indent="0">
              <a:buNone/>
            </a:pPr>
            <a:r>
              <a:rPr lang="en-US" sz="2000" dirty="0"/>
              <a:t>  </a:t>
            </a:r>
          </a:p>
        </p:txBody>
      </p:sp>
      <p:sp>
        <p:nvSpPr>
          <p:cNvPr id="10" name="Left Brace 9"/>
          <p:cNvSpPr/>
          <p:nvPr/>
        </p:nvSpPr>
        <p:spPr>
          <a:xfrm>
            <a:off x="7317381" y="2961526"/>
            <a:ext cx="380144" cy="93494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3573E091-9DCD-4DE7-96D1-A93E44E0F5B9}"/>
              </a:ext>
            </a:extLst>
          </p:cNvPr>
          <p:cNvSpPr txBox="1">
            <a:spLocks/>
          </p:cNvSpPr>
          <p:nvPr/>
        </p:nvSpPr>
        <p:spPr>
          <a:xfrm>
            <a:off x="6549461" y="4200813"/>
            <a:ext cx="4866838" cy="1839074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C(k, n) =          1, if k = 0 or k = n</a:t>
            </a:r>
          </a:p>
          <a:p>
            <a:pPr marL="0" indent="0">
              <a:buNone/>
            </a:pPr>
            <a:r>
              <a:rPr lang="en-US" sz="2000" dirty="0"/>
              <a:t>                         C(k,n-1) + C(k-1,n-1), otherwise</a:t>
            </a:r>
          </a:p>
          <a:p>
            <a:pPr marL="0" indent="0">
              <a:buNone/>
            </a:pPr>
            <a:r>
              <a:rPr lang="en-US" sz="2000" dirty="0"/>
              <a:t> </a:t>
            </a:r>
          </a:p>
          <a:p>
            <a:pPr marL="0" indent="0">
              <a:buNone/>
            </a:pPr>
            <a:r>
              <a:rPr lang="en-US" sz="2000" dirty="0"/>
              <a:t>  </a:t>
            </a:r>
          </a:p>
        </p:txBody>
      </p:sp>
      <p:sp>
        <p:nvSpPr>
          <p:cNvPr id="12" name="Left Brace 11"/>
          <p:cNvSpPr/>
          <p:nvPr/>
        </p:nvSpPr>
        <p:spPr>
          <a:xfrm>
            <a:off x="6772538" y="4467941"/>
            <a:ext cx="475493" cy="93494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3573E091-9DCD-4DE7-96D1-A93E44E0F5B9}"/>
              </a:ext>
            </a:extLst>
          </p:cNvPr>
          <p:cNvSpPr txBox="1">
            <a:spLocks/>
          </p:cNvSpPr>
          <p:nvPr/>
        </p:nvSpPr>
        <p:spPr>
          <a:xfrm>
            <a:off x="1489447" y="4200813"/>
            <a:ext cx="3823996" cy="1839074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F(</a:t>
            </a:r>
            <a:r>
              <a:rPr lang="en-US" sz="2000" dirty="0" err="1"/>
              <a:t>a,b</a:t>
            </a:r>
            <a:r>
              <a:rPr lang="en-US" sz="2000" dirty="0"/>
              <a:t>) =            a, </a:t>
            </a:r>
            <a:r>
              <a:rPr lang="en-US" sz="2000" dirty="0" err="1"/>
              <a:t>nếu</a:t>
            </a:r>
            <a:r>
              <a:rPr lang="en-US" sz="2000" dirty="0"/>
              <a:t> a = b</a:t>
            </a:r>
          </a:p>
          <a:p>
            <a:pPr marL="0" indent="0">
              <a:buNone/>
            </a:pPr>
            <a:r>
              <a:rPr lang="en-US" sz="2000" dirty="0"/>
              <a:t>                         F(a-b, b), if a &gt; b</a:t>
            </a:r>
          </a:p>
          <a:p>
            <a:pPr marL="0" indent="0">
              <a:buNone/>
            </a:pPr>
            <a:r>
              <a:rPr lang="en-US" sz="2000" dirty="0"/>
              <a:t>                         F(a, b-a), if a &lt; b </a:t>
            </a:r>
          </a:p>
          <a:p>
            <a:pPr marL="0" indent="0">
              <a:buNone/>
            </a:pPr>
            <a:r>
              <a:rPr lang="en-US" sz="2000" dirty="0"/>
              <a:t>  </a:t>
            </a:r>
          </a:p>
        </p:txBody>
      </p:sp>
      <p:sp>
        <p:nvSpPr>
          <p:cNvPr id="14" name="Left Brace 13"/>
          <p:cNvSpPr/>
          <p:nvPr/>
        </p:nvSpPr>
        <p:spPr>
          <a:xfrm>
            <a:off x="2277523" y="4935415"/>
            <a:ext cx="607630" cy="120748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7522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THE GREATEST COMMON DIVISOR PROBLEM </a:t>
            </a:r>
            <a:r>
              <a:rPr lang="en-US" dirty="0"/>
              <a:t>(P.02.04.01)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73E091-9DCD-4DE7-96D1-A93E44E0F5B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sz="2000" dirty="0"/>
              <a:t>Given two positive integer a and b. Write a program to find the greatest common divisor of a and b.</a:t>
            </a:r>
          </a:p>
          <a:p>
            <a:r>
              <a:rPr lang="en-US" sz="2000" dirty="0"/>
              <a:t>Data</a:t>
            </a:r>
          </a:p>
          <a:p>
            <a:pPr lvl="1"/>
            <a:r>
              <a:rPr lang="en-US" sz="2000" dirty="0"/>
              <a:t>Line 1: Two positive integer a and b (1 &lt;= a, b &lt;= 100000)</a:t>
            </a:r>
          </a:p>
          <a:p>
            <a:r>
              <a:rPr lang="en-US" sz="2000" dirty="0"/>
              <a:t>Result</a:t>
            </a:r>
          </a:p>
          <a:p>
            <a:pPr lvl="1"/>
            <a:r>
              <a:rPr lang="en-US" sz="2000" dirty="0"/>
              <a:t>The greatest common integer of a and b</a:t>
            </a:r>
          </a:p>
          <a:p>
            <a:pPr lvl="1"/>
            <a:endParaRPr lang="en-US" sz="2000" dirty="0"/>
          </a:p>
          <a:p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6</a:t>
            </a:fld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2126028"/>
              </p:ext>
            </p:extLst>
          </p:nvPr>
        </p:nvGraphicFramePr>
        <p:xfrm>
          <a:off x="1949807" y="3277931"/>
          <a:ext cx="81280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stdin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stdout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16  24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428413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THE GREATEST COMMON DIVISOR PROBLEM</a:t>
            </a:r>
            <a:r>
              <a:rPr lang="en-US" dirty="0"/>
              <a:t>– PSEUDOCODE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73E091-9DCD-4DE7-96D1-A93E44E0F5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455320" y="1028627"/>
            <a:ext cx="3614428" cy="2127701"/>
          </a:xfrm>
          <a:ln>
            <a:solidFill>
              <a:schemeClr val="accent1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F(a, b){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if a = b then return a;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if a &gt; b then return F(a-b, b);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else return F(a, b-a);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573E091-9DCD-4DE7-96D1-A93E44E0F5B9}"/>
              </a:ext>
            </a:extLst>
          </p:cNvPr>
          <p:cNvSpPr txBox="1">
            <a:spLocks/>
          </p:cNvSpPr>
          <p:nvPr/>
        </p:nvSpPr>
        <p:spPr>
          <a:xfrm>
            <a:off x="338736" y="1058844"/>
            <a:ext cx="7931961" cy="490912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If a = b then USCLN(a, b) = a</a:t>
            </a:r>
          </a:p>
          <a:p>
            <a:r>
              <a:rPr lang="en-US" sz="2000" dirty="0"/>
              <a:t>If a &gt; b then USCLN(a, b) = USCLN(a-b, b)</a:t>
            </a:r>
          </a:p>
          <a:p>
            <a:r>
              <a:rPr lang="en-US" sz="2000" dirty="0"/>
              <a:t>If a &lt; b then USCLN(a, b) = USCLN(a, b-a)</a:t>
            </a:r>
          </a:p>
          <a:p>
            <a:endParaRPr lang="en-US" sz="20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5824201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THE GREATEST COMMON DIVISOR PROBLEM</a:t>
            </a:r>
            <a:r>
              <a:rPr lang="en-US" dirty="0"/>
              <a:t>– COMPLETE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73E091-9DCD-4DE7-96D1-A93E44E0F5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335693" y="1163445"/>
            <a:ext cx="3708971" cy="4550240"/>
          </a:xfrm>
          <a:ln>
            <a:solidFill>
              <a:schemeClr val="accent1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#include &lt;</a:t>
            </a:r>
            <a:r>
              <a:rPr lang="en-US" sz="1400" b="1" dirty="0" err="1">
                <a:latin typeface="Consolas" panose="020B0609020204030204" pitchFamily="49" charset="0"/>
              </a:rPr>
              <a:t>stdio.h</a:t>
            </a:r>
            <a:r>
              <a:rPr lang="en-US" sz="1400" b="1" dirty="0"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endParaRPr lang="en-US" sz="1400" b="1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F(</a:t>
            </a: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a, </a:t>
            </a: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b){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if(a == b) return a;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if(a &gt; b) return F(a-b, b);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else return F(a, b-a);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main(){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</a:t>
            </a: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</a:t>
            </a:r>
            <a:r>
              <a:rPr lang="en-US" sz="1400" b="1" dirty="0" err="1">
                <a:latin typeface="Consolas" panose="020B0609020204030204" pitchFamily="49" charset="0"/>
              </a:rPr>
              <a:t>a,b</a:t>
            </a:r>
            <a:r>
              <a:rPr lang="en-US" sz="1400" b="1" dirty="0">
                <a:latin typeface="Consolas" panose="020B0609020204030204" pitchFamily="49" charset="0"/>
              </a:rPr>
              <a:t>; </a:t>
            </a:r>
            <a:r>
              <a:rPr lang="en-US" sz="1400" b="1" dirty="0" err="1">
                <a:latin typeface="Consolas" panose="020B0609020204030204" pitchFamily="49" charset="0"/>
              </a:rPr>
              <a:t>scanf</a:t>
            </a:r>
            <a:r>
              <a:rPr lang="en-US" sz="1400" b="1" dirty="0">
                <a:latin typeface="Consolas" panose="020B0609020204030204" pitchFamily="49" charset="0"/>
              </a:rPr>
              <a:t>("%</a:t>
            </a:r>
            <a:r>
              <a:rPr lang="en-US" sz="1400" b="1" dirty="0" err="1">
                <a:latin typeface="Consolas" panose="020B0609020204030204" pitchFamily="49" charset="0"/>
              </a:rPr>
              <a:t>d%d</a:t>
            </a:r>
            <a:r>
              <a:rPr lang="en-US" sz="1400" b="1" dirty="0">
                <a:latin typeface="Consolas" panose="020B0609020204030204" pitchFamily="49" charset="0"/>
              </a:rPr>
              <a:t>",&amp;</a:t>
            </a:r>
            <a:r>
              <a:rPr lang="en-US" sz="1400" b="1" dirty="0" err="1">
                <a:latin typeface="Consolas" panose="020B0609020204030204" pitchFamily="49" charset="0"/>
              </a:rPr>
              <a:t>a,&amp;b</a:t>
            </a:r>
            <a:r>
              <a:rPr lang="en-US" sz="1400" b="1" dirty="0"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</a:t>
            </a:r>
            <a:r>
              <a:rPr lang="en-US" sz="1400" b="1" dirty="0" err="1">
                <a:latin typeface="Consolas" panose="020B0609020204030204" pitchFamily="49" charset="0"/>
              </a:rPr>
              <a:t>printf</a:t>
            </a:r>
            <a:r>
              <a:rPr lang="en-US" sz="1400" b="1" dirty="0">
                <a:latin typeface="Consolas" panose="020B0609020204030204" pitchFamily="49" charset="0"/>
              </a:rPr>
              <a:t>("%</a:t>
            </a:r>
            <a:r>
              <a:rPr lang="en-US" sz="1400" b="1" dirty="0" err="1">
                <a:latin typeface="Consolas" panose="020B0609020204030204" pitchFamily="49" charset="0"/>
              </a:rPr>
              <a:t>d",F</a:t>
            </a:r>
            <a:r>
              <a:rPr lang="en-US" sz="1400" b="1" dirty="0">
                <a:latin typeface="Consolas" panose="020B0609020204030204" pitchFamily="49" charset="0"/>
              </a:rPr>
              <a:t>(</a:t>
            </a:r>
            <a:r>
              <a:rPr lang="en-US" sz="1400" b="1" dirty="0" err="1">
                <a:latin typeface="Consolas" panose="020B0609020204030204" pitchFamily="49" charset="0"/>
              </a:rPr>
              <a:t>a,b</a:t>
            </a:r>
            <a:r>
              <a:rPr lang="en-US" sz="1400" b="1" dirty="0">
                <a:latin typeface="Consolas" panose="020B0609020204030204" pitchFamily="49" charset="0"/>
              </a:rPr>
              <a:t>));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return 0;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4123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CONVERTING INTEGERS TO BINARY BIT STRINGS </a:t>
            </a:r>
            <a:r>
              <a:rPr lang="en-US" dirty="0"/>
              <a:t>(P.02.04.02)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73E091-9DCD-4DE7-96D1-A93E44E0F5B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sz="2000" dirty="0"/>
              <a:t>Given a positive integer N, write a program to convert N to a bit string  (Ignore bits 0 on the </a:t>
            </a:r>
            <a:r>
              <a:rPr lang="en-US" sz="2000" dirty="0" err="1"/>
              <a:t>lelftmost</a:t>
            </a:r>
            <a:r>
              <a:rPr lang="en-US" sz="2000" dirty="0"/>
              <a:t> part)</a:t>
            </a:r>
          </a:p>
          <a:p>
            <a:r>
              <a:rPr lang="en-US" sz="2000" dirty="0"/>
              <a:t>Data</a:t>
            </a:r>
          </a:p>
          <a:p>
            <a:pPr lvl="1"/>
            <a:r>
              <a:rPr lang="en-US" sz="2000" dirty="0"/>
              <a:t>One line with a positive integer N (1 &lt;= N &lt;= 2x10</a:t>
            </a:r>
            <a:r>
              <a:rPr lang="en-US" sz="2000" baseline="30000" dirty="0"/>
              <a:t>7</a:t>
            </a:r>
            <a:r>
              <a:rPr lang="en-US" sz="2000" dirty="0"/>
              <a:t>)</a:t>
            </a:r>
          </a:p>
          <a:p>
            <a:r>
              <a:rPr lang="en-US" sz="2000" dirty="0"/>
              <a:t>Result</a:t>
            </a:r>
          </a:p>
          <a:p>
            <a:pPr lvl="1"/>
            <a:r>
              <a:rPr lang="en-US" sz="2000" dirty="0"/>
              <a:t>One line for the bit string</a:t>
            </a:r>
          </a:p>
          <a:p>
            <a:pPr lvl="1"/>
            <a:endParaRPr lang="en-US" sz="2000" dirty="0"/>
          </a:p>
          <a:p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9</a:t>
            </a:fld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2458548"/>
              </p:ext>
            </p:extLst>
          </p:nvPr>
        </p:nvGraphicFramePr>
        <p:xfrm>
          <a:off x="2093645" y="4295072"/>
          <a:ext cx="81280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stdin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stdout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10100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983491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8AC4F83E9069D43AFA594D7F1D96885" ma:contentTypeVersion="4" ma:contentTypeDescription="Create a new document." ma:contentTypeScope="" ma:versionID="ab42ff59064bab5a86eff4b62602acbc">
  <xsd:schema xmlns:xsd="http://www.w3.org/2001/XMLSchema" xmlns:xs="http://www.w3.org/2001/XMLSchema" xmlns:p="http://schemas.microsoft.com/office/2006/metadata/properties" xmlns:ns2="d0a6ddea-004a-4b16-a170-7c91a96eeb9b" targetNamespace="http://schemas.microsoft.com/office/2006/metadata/properties" ma:root="true" ma:fieldsID="2d27bf802cbab3f01b47c4a64429af83" ns2:_="">
    <xsd:import namespace="d0a6ddea-004a-4b16-a170-7c91a96eeb9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0a6ddea-004a-4b16-a170-7c91a96eeb9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6BE9A2D-7492-4A3B-846A-BB63B0B8707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93733DD-EE03-449C-88A5-8AB9EEF5C654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5A49E700-5078-4F63-A829-D824598FAD63}"/>
</file>

<file path=docProps/app.xml><?xml version="1.0" encoding="utf-8"?>
<Properties xmlns="http://schemas.openxmlformats.org/officeDocument/2006/extended-properties" xmlns:vt="http://schemas.openxmlformats.org/officeDocument/2006/docPropsVTypes">
  <TotalTime>620</TotalTime>
  <Words>2501</Words>
  <Application>Microsoft Office PowerPoint</Application>
  <PresentationFormat>Widescreen</PresentationFormat>
  <Paragraphs>365</Paragraphs>
  <Slides>25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6" baseType="lpstr">
      <vt:lpstr>Office Theme</vt:lpstr>
      <vt:lpstr>PowerPoint Presentation</vt:lpstr>
      <vt:lpstr>PowerPoint Presentation</vt:lpstr>
      <vt:lpstr>PowerPoint Presentation</vt:lpstr>
      <vt:lpstr>CONTENT</vt:lpstr>
      <vt:lpstr>RECURSION</vt:lpstr>
      <vt:lpstr>THE GREATEST COMMON DIVISOR PROBLEM (P.02.04.01)</vt:lpstr>
      <vt:lpstr>THE GREATEST COMMON DIVISOR PROBLEM– PSEUDOCODE</vt:lpstr>
      <vt:lpstr>THE GREATEST COMMON DIVISOR PROBLEM– COMPLETE CODE</vt:lpstr>
      <vt:lpstr>CONVERTING INTEGERS TO BINARY BIT STRINGS (P.02.04.02)</vt:lpstr>
      <vt:lpstr>CONVERTING INTEGERS TO BINARY BIT STRINGS– PSEUDOCODE</vt:lpstr>
      <vt:lpstr>CONVERTING INTEGERS TO BINARY BIT STRINGS– COMPLETE CODE</vt:lpstr>
      <vt:lpstr>HANOI TOWER (P.02.04.03)</vt:lpstr>
      <vt:lpstr>HANOI TOWER - PSEUDOCODE</vt:lpstr>
      <vt:lpstr>HANOI TOWER – COMPLETE CODE</vt:lpstr>
      <vt:lpstr>CALCULATING FIBONACCI SEQUENCE (P.02.04.04)</vt:lpstr>
      <vt:lpstr>CALCULATING FIBONACCI SEQUENCE - PSEUDOCODE</vt:lpstr>
      <vt:lpstr>CALCULATING FIBONACCI SEQUENCE – COMPLETE CODE</vt:lpstr>
      <vt:lpstr>CALCULATING COMBINATION CONSTANT (P.02.04.05)</vt:lpstr>
      <vt:lpstr>CALCULATING COMBINATION CONSTANT - PSEUDOCODE</vt:lpstr>
      <vt:lpstr>CALCULATING COMBINATION CONSTANT – COMPLETE CODE</vt:lpstr>
      <vt:lpstr>CALCULATING COMBINATION CONSTANT– MEMORIZED RECURSION</vt:lpstr>
      <vt:lpstr>CALCULATING COMBINATION CONSTANT– MEMORIZED RECURSION</vt:lpstr>
      <vt:lpstr>CALCULATING COMBINATION CONSTANT– MEMORIZED RECURSION - PSEUDOCODE</vt:lpstr>
      <vt:lpstr>CALCULATING COMBINATION CONSTANT– MEMORIZED RECURSION - COMPLETE CODE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Phong TT &amp; QTTH</dc:creator>
  <cp:lastModifiedBy>Nguyen Duc Anh</cp:lastModifiedBy>
  <cp:revision>58</cp:revision>
  <dcterms:created xsi:type="dcterms:W3CDTF">2021-05-28T04:32:29Z</dcterms:created>
  <dcterms:modified xsi:type="dcterms:W3CDTF">2025-02-11T00:05:27Z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0x01010078AC4F83E9069D43AFA594D7F1D96885</vt:lpwstr>
  </property>
</Properties>
</file>